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Lst>
  <p:sldIdLst>
    <p:sldId id="256" r:id="rId5"/>
    <p:sldId id="260" r:id="rId6"/>
    <p:sldId id="273" r:id="rId7"/>
    <p:sldId id="261" r:id="rId8"/>
    <p:sldId id="266" r:id="rId9"/>
    <p:sldId id="268" r:id="rId10"/>
    <p:sldId id="267" r:id="rId11"/>
    <p:sldId id="270" r:id="rId12"/>
    <p:sldId id="269" r:id="rId13"/>
    <p:sldId id="271" r:id="rId14"/>
    <p:sldId id="279" r:id="rId15"/>
    <p:sldId id="280" r:id="rId16"/>
    <p:sldId id="274" r:id="rId17"/>
    <p:sldId id="278" r:id="rId18"/>
    <p:sldId id="275" r:id="rId19"/>
    <p:sldId id="276" r:id="rId20"/>
    <p:sldId id="264" r:id="rId21"/>
    <p:sldId id="281" r:id="rId22"/>
    <p:sldId id="282" r:id="rId23"/>
    <p:sldId id="265" r:id="rId24"/>
    <p:sldId id="272" r:id="rId25"/>
    <p:sldId id="263"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125" d="100"/>
          <a:sy n="125" d="100"/>
        </p:scale>
        <p:origin x="-1230"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66BDF6-6FFF-47F8-9D8B-69D9507F176A}" type="doc">
      <dgm:prSet loTypeId="urn:microsoft.com/office/officeart/2005/8/layout/hierarchy4" loCatId="list" qsTypeId="urn:microsoft.com/office/officeart/2005/8/quickstyle/simple4" qsCatId="simple" csTypeId="urn:microsoft.com/office/officeart/2005/8/colors/colorful5" csCatId="colorful" phldr="1"/>
      <dgm:spPr/>
    </dgm:pt>
    <dgm:pt modelId="{E63295B2-631E-4FEA-801E-09D266458192}">
      <dgm:prSet phldrT="[Texto]"/>
      <dgm:spPr/>
      <dgm:t>
        <a:bodyPr/>
        <a:lstStyle/>
        <a:p>
          <a:r>
            <a:rPr lang="es-EC" dirty="0" smtClean="0">
              <a:solidFill>
                <a:schemeClr val="tx1"/>
              </a:solidFill>
            </a:rPr>
            <a:t>Contexto:</a:t>
          </a:r>
          <a:endParaRPr lang="es-EC" dirty="0">
            <a:solidFill>
              <a:schemeClr val="tx1"/>
            </a:solidFill>
          </a:endParaRPr>
        </a:p>
      </dgm:t>
    </dgm:pt>
    <dgm:pt modelId="{C7AEBCAE-640C-4B7A-9FB1-77D16C4D4496}" type="parTrans" cxnId="{EF97E29C-677E-4116-89DB-14E40B53DA3D}">
      <dgm:prSet/>
      <dgm:spPr/>
      <dgm:t>
        <a:bodyPr/>
        <a:lstStyle/>
        <a:p>
          <a:endParaRPr lang="es-EC"/>
        </a:p>
      </dgm:t>
    </dgm:pt>
    <dgm:pt modelId="{41B9BA87-97AC-475F-9DB4-84C6B60CD90A}" type="sibTrans" cxnId="{EF97E29C-677E-4116-89DB-14E40B53DA3D}">
      <dgm:prSet/>
      <dgm:spPr/>
      <dgm:t>
        <a:bodyPr/>
        <a:lstStyle/>
        <a:p>
          <a:endParaRPr lang="es-EC"/>
        </a:p>
      </dgm:t>
    </dgm:pt>
    <dgm:pt modelId="{2B744D0C-3101-47C2-9557-1A377FE0BD6E}">
      <dgm:prSet phldrT="[Texto]" custT="1"/>
      <dgm:spPr/>
      <dgm:t>
        <a:bodyPr/>
        <a:lstStyle/>
        <a:p>
          <a:r>
            <a:rPr lang="es-EC" sz="1600" dirty="0" smtClean="0">
              <a:solidFill>
                <a:schemeClr val="tx1"/>
              </a:solidFill>
            </a:rPr>
            <a:t>La importancia que la motivación tiene para el rendimiento organizacional</a:t>
          </a:r>
          <a:endParaRPr lang="es-EC" sz="1600" dirty="0">
            <a:solidFill>
              <a:schemeClr val="tx1"/>
            </a:solidFill>
          </a:endParaRPr>
        </a:p>
      </dgm:t>
    </dgm:pt>
    <dgm:pt modelId="{92927513-C8DD-442F-B0F6-AB8C185E61F7}" type="parTrans" cxnId="{E4CCBC1E-8589-4E45-B959-5789D030E93A}">
      <dgm:prSet/>
      <dgm:spPr/>
      <dgm:t>
        <a:bodyPr/>
        <a:lstStyle/>
        <a:p>
          <a:endParaRPr lang="es-EC"/>
        </a:p>
      </dgm:t>
    </dgm:pt>
    <dgm:pt modelId="{26CEAF3C-4D35-4C3A-A35D-B8373409BF3C}" type="sibTrans" cxnId="{E4CCBC1E-8589-4E45-B959-5789D030E93A}">
      <dgm:prSet/>
      <dgm:spPr/>
      <dgm:t>
        <a:bodyPr/>
        <a:lstStyle/>
        <a:p>
          <a:endParaRPr lang="es-EC"/>
        </a:p>
      </dgm:t>
    </dgm:pt>
    <dgm:pt modelId="{244BBFF2-373E-4511-BD16-B49F29222293}">
      <dgm:prSet phldrT="[Texto]" custT="1"/>
      <dgm:spPr/>
      <dgm:t>
        <a:bodyPr/>
        <a:lstStyle/>
        <a:p>
          <a:r>
            <a:rPr lang="es-EC" sz="1600" dirty="0" smtClean="0">
              <a:solidFill>
                <a:schemeClr val="tx1"/>
              </a:solidFill>
            </a:rPr>
            <a:t>En Colombia, las políticas de desarrollo administrativo como la de lograr una adecuada gestión del talento humano, apalancan el cumplimiento de las metas institucionales y de gobierno</a:t>
          </a:r>
          <a:endParaRPr lang="es-EC" sz="1600" dirty="0">
            <a:solidFill>
              <a:schemeClr val="tx1"/>
            </a:solidFill>
          </a:endParaRPr>
        </a:p>
      </dgm:t>
    </dgm:pt>
    <dgm:pt modelId="{1B5ACADC-3525-452E-BCDD-FBCA4BC4129C}" type="parTrans" cxnId="{B16EABA4-A0E2-45CB-9F4D-EC0F9D0BAA67}">
      <dgm:prSet/>
      <dgm:spPr/>
      <dgm:t>
        <a:bodyPr/>
        <a:lstStyle/>
        <a:p>
          <a:endParaRPr lang="es-EC"/>
        </a:p>
      </dgm:t>
    </dgm:pt>
    <dgm:pt modelId="{BAC5944D-9D84-4DB9-9ED4-BE2F17814453}" type="sibTrans" cxnId="{B16EABA4-A0E2-45CB-9F4D-EC0F9D0BAA67}">
      <dgm:prSet/>
      <dgm:spPr/>
      <dgm:t>
        <a:bodyPr/>
        <a:lstStyle/>
        <a:p>
          <a:endParaRPr lang="es-EC"/>
        </a:p>
      </dgm:t>
    </dgm:pt>
    <dgm:pt modelId="{A9C7C40C-83B6-4FE6-A191-D8CCBA228DDF}">
      <dgm:prSet phldrT="[Texto]" custT="1"/>
      <dgm:spPr/>
      <dgm:t>
        <a:bodyPr/>
        <a:lstStyle/>
        <a:p>
          <a:r>
            <a:rPr lang="es-EC" sz="1600" dirty="0" smtClean="0">
              <a:solidFill>
                <a:schemeClr val="tx1"/>
              </a:solidFill>
            </a:rPr>
            <a:t>El cumplimiento de metas públicas también se apoyan en las normas para el ejercicio del control interno, mediante la aplicación de políticas de administración del riesgo, instrumentadas por MECI. </a:t>
          </a:r>
          <a:endParaRPr lang="es-EC" sz="1600" dirty="0">
            <a:solidFill>
              <a:schemeClr val="tx1"/>
            </a:solidFill>
          </a:endParaRPr>
        </a:p>
      </dgm:t>
    </dgm:pt>
    <dgm:pt modelId="{97E12F2E-BDE7-4669-BA9E-F8F0B7DB731E}" type="parTrans" cxnId="{DA09E38D-7AED-4D17-9725-13BD52A31DF4}">
      <dgm:prSet/>
      <dgm:spPr/>
      <dgm:t>
        <a:bodyPr/>
        <a:lstStyle/>
        <a:p>
          <a:endParaRPr lang="es-EC"/>
        </a:p>
      </dgm:t>
    </dgm:pt>
    <dgm:pt modelId="{FCDB05AF-F210-46A7-BF6B-5219F58FD901}" type="sibTrans" cxnId="{DA09E38D-7AED-4D17-9725-13BD52A31DF4}">
      <dgm:prSet/>
      <dgm:spPr/>
      <dgm:t>
        <a:bodyPr/>
        <a:lstStyle/>
        <a:p>
          <a:endParaRPr lang="es-EC"/>
        </a:p>
      </dgm:t>
    </dgm:pt>
    <dgm:pt modelId="{65181F66-9B5C-452B-8825-8FCB79ADBC5C}">
      <dgm:prSet phldrT="[Texto]" custT="1"/>
      <dgm:spPr/>
      <dgm:t>
        <a:bodyPr/>
        <a:lstStyle/>
        <a:p>
          <a:r>
            <a:rPr lang="es-EC" sz="1600" dirty="0" smtClean="0">
              <a:solidFill>
                <a:schemeClr val="tx1"/>
              </a:solidFill>
            </a:rPr>
            <a:t>El MECI considera a “los líderes de los procesos, programas y proyectos con sus respectivos equipos de trabajo” como responsables de la administración del riesgo (DAFP, 2014: 58). </a:t>
          </a:r>
        </a:p>
      </dgm:t>
    </dgm:pt>
    <dgm:pt modelId="{318143E1-5867-4F10-AFA6-F9320ACB6E2D}" type="parTrans" cxnId="{DE7235F4-9A33-4A58-8F13-1A12042290B7}">
      <dgm:prSet/>
      <dgm:spPr/>
      <dgm:t>
        <a:bodyPr/>
        <a:lstStyle/>
        <a:p>
          <a:endParaRPr lang="es-EC"/>
        </a:p>
      </dgm:t>
    </dgm:pt>
    <dgm:pt modelId="{4363418C-1A4E-4FC6-994B-7660A5EDFE5F}" type="sibTrans" cxnId="{DE7235F4-9A33-4A58-8F13-1A12042290B7}">
      <dgm:prSet/>
      <dgm:spPr/>
      <dgm:t>
        <a:bodyPr/>
        <a:lstStyle/>
        <a:p>
          <a:endParaRPr lang="es-EC"/>
        </a:p>
      </dgm:t>
    </dgm:pt>
    <dgm:pt modelId="{AEF24551-8A57-4986-AB3A-F821F7ABC638}">
      <dgm:prSet phldrT="[Texto]" custT="1"/>
      <dgm:spPr/>
      <dgm:t>
        <a:bodyPr/>
        <a:lstStyle/>
        <a:p>
          <a:r>
            <a:rPr lang="es-EC" sz="1600" dirty="0" smtClean="0">
              <a:solidFill>
                <a:schemeClr val="tx1"/>
              </a:solidFill>
            </a:rPr>
            <a:t>La comprensión de los  motivos que inclinan a los servidores públicos a alinearse con los fines públicos ha sido una temática poco estudiada y poco diferenciada respecto del ámbito privado (Wright, 2001)</a:t>
          </a:r>
          <a:endParaRPr lang="es-EC" sz="1600" dirty="0">
            <a:solidFill>
              <a:schemeClr val="tx1"/>
            </a:solidFill>
          </a:endParaRPr>
        </a:p>
      </dgm:t>
    </dgm:pt>
    <dgm:pt modelId="{6F6FB68D-9AA1-4E03-A575-FB334B31566C}" type="parTrans" cxnId="{AE484114-DDAD-40DA-99EA-12D62DBA6E14}">
      <dgm:prSet/>
      <dgm:spPr/>
      <dgm:t>
        <a:bodyPr/>
        <a:lstStyle/>
        <a:p>
          <a:endParaRPr lang="es-EC"/>
        </a:p>
      </dgm:t>
    </dgm:pt>
    <dgm:pt modelId="{858F67B4-659E-4BA1-99A9-A5509FA9DA05}" type="sibTrans" cxnId="{AE484114-DDAD-40DA-99EA-12D62DBA6E14}">
      <dgm:prSet/>
      <dgm:spPr/>
      <dgm:t>
        <a:bodyPr/>
        <a:lstStyle/>
        <a:p>
          <a:endParaRPr lang="es-EC"/>
        </a:p>
      </dgm:t>
    </dgm:pt>
    <dgm:pt modelId="{0A079D3B-4652-4A53-8886-4AB3B38BDA49}" type="pres">
      <dgm:prSet presAssocID="{6366BDF6-6FFF-47F8-9D8B-69D9507F176A}" presName="Name0" presStyleCnt="0">
        <dgm:presLayoutVars>
          <dgm:chPref val="1"/>
          <dgm:dir/>
          <dgm:animOne val="branch"/>
          <dgm:animLvl val="lvl"/>
          <dgm:resizeHandles/>
        </dgm:presLayoutVars>
      </dgm:prSet>
      <dgm:spPr/>
    </dgm:pt>
    <dgm:pt modelId="{1FFDCBFB-A63F-4029-B90D-7B122A4D354B}" type="pres">
      <dgm:prSet presAssocID="{E63295B2-631E-4FEA-801E-09D266458192}" presName="vertOne" presStyleCnt="0"/>
      <dgm:spPr/>
    </dgm:pt>
    <dgm:pt modelId="{CF74DAD2-A981-4BF9-B8B8-CFAA36275C2C}" type="pres">
      <dgm:prSet presAssocID="{E63295B2-631E-4FEA-801E-09D266458192}" presName="txOne" presStyleLbl="node0" presStyleIdx="0" presStyleCnt="1" custScaleY="24144" custLinFactY="-737" custLinFactNeighborX="268" custLinFactNeighborY="-100000">
        <dgm:presLayoutVars>
          <dgm:chPref val="3"/>
        </dgm:presLayoutVars>
      </dgm:prSet>
      <dgm:spPr/>
      <dgm:t>
        <a:bodyPr/>
        <a:lstStyle/>
        <a:p>
          <a:endParaRPr lang="es-EC"/>
        </a:p>
      </dgm:t>
    </dgm:pt>
    <dgm:pt modelId="{7BF54483-E3A1-47E0-B56D-39093B59C147}" type="pres">
      <dgm:prSet presAssocID="{E63295B2-631E-4FEA-801E-09D266458192}" presName="parTransOne" presStyleCnt="0"/>
      <dgm:spPr/>
    </dgm:pt>
    <dgm:pt modelId="{FA62C3A9-6FD6-4C80-BD06-4C2F2483FEB4}" type="pres">
      <dgm:prSet presAssocID="{E63295B2-631E-4FEA-801E-09D266458192}" presName="horzOne" presStyleCnt="0"/>
      <dgm:spPr/>
    </dgm:pt>
    <dgm:pt modelId="{D77E38D2-5BB8-405A-AAE2-D204B673A897}" type="pres">
      <dgm:prSet presAssocID="{AEF24551-8A57-4986-AB3A-F821F7ABC638}" presName="vertTwo" presStyleCnt="0"/>
      <dgm:spPr/>
    </dgm:pt>
    <dgm:pt modelId="{41DBE9A8-FDE5-4F20-AF92-7C9CFC9CD9AF}" type="pres">
      <dgm:prSet presAssocID="{AEF24551-8A57-4986-AB3A-F821F7ABC638}" presName="txTwo" presStyleLbl="node2" presStyleIdx="0" presStyleCnt="5" custScaleY="110223">
        <dgm:presLayoutVars>
          <dgm:chPref val="3"/>
        </dgm:presLayoutVars>
      </dgm:prSet>
      <dgm:spPr/>
      <dgm:t>
        <a:bodyPr/>
        <a:lstStyle/>
        <a:p>
          <a:endParaRPr lang="es-EC"/>
        </a:p>
      </dgm:t>
    </dgm:pt>
    <dgm:pt modelId="{7B0DCC02-F97D-408A-8DDB-69DAFD83A7F3}" type="pres">
      <dgm:prSet presAssocID="{AEF24551-8A57-4986-AB3A-F821F7ABC638}" presName="horzTwo" presStyleCnt="0"/>
      <dgm:spPr/>
    </dgm:pt>
    <dgm:pt modelId="{F16FF311-365C-4C6D-BB09-E0B610E6A618}" type="pres">
      <dgm:prSet presAssocID="{858F67B4-659E-4BA1-99A9-A5509FA9DA05}" presName="sibSpaceTwo" presStyleCnt="0"/>
      <dgm:spPr/>
    </dgm:pt>
    <dgm:pt modelId="{F4B7FC78-FDFF-4020-97CD-587E99B629B6}" type="pres">
      <dgm:prSet presAssocID="{2B744D0C-3101-47C2-9557-1A377FE0BD6E}" presName="vertTwo" presStyleCnt="0"/>
      <dgm:spPr/>
    </dgm:pt>
    <dgm:pt modelId="{E1E89D69-F961-422F-BEAD-CE1ABEC48877}" type="pres">
      <dgm:prSet presAssocID="{2B744D0C-3101-47C2-9557-1A377FE0BD6E}" presName="txTwo" presStyleLbl="node2" presStyleIdx="1" presStyleCnt="5" custScaleY="110223">
        <dgm:presLayoutVars>
          <dgm:chPref val="3"/>
        </dgm:presLayoutVars>
      </dgm:prSet>
      <dgm:spPr/>
      <dgm:t>
        <a:bodyPr/>
        <a:lstStyle/>
        <a:p>
          <a:endParaRPr lang="es-EC"/>
        </a:p>
      </dgm:t>
    </dgm:pt>
    <dgm:pt modelId="{5B241447-1072-4085-ABD6-D6D87D26E57D}" type="pres">
      <dgm:prSet presAssocID="{2B744D0C-3101-47C2-9557-1A377FE0BD6E}" presName="horzTwo" presStyleCnt="0"/>
      <dgm:spPr/>
    </dgm:pt>
    <dgm:pt modelId="{AD692329-D6CE-4913-8CF6-7928847B0570}" type="pres">
      <dgm:prSet presAssocID="{26CEAF3C-4D35-4C3A-A35D-B8373409BF3C}" presName="sibSpaceTwo" presStyleCnt="0"/>
      <dgm:spPr/>
    </dgm:pt>
    <dgm:pt modelId="{C2FF96E7-D78A-428D-A73B-864CC443E814}" type="pres">
      <dgm:prSet presAssocID="{244BBFF2-373E-4511-BD16-B49F29222293}" presName="vertTwo" presStyleCnt="0"/>
      <dgm:spPr/>
    </dgm:pt>
    <dgm:pt modelId="{33934F57-A0E3-4F33-8D34-D584CC1D3C7C}" type="pres">
      <dgm:prSet presAssocID="{244BBFF2-373E-4511-BD16-B49F29222293}" presName="txTwo" presStyleLbl="node2" presStyleIdx="2" presStyleCnt="5" custScaleY="110223">
        <dgm:presLayoutVars>
          <dgm:chPref val="3"/>
        </dgm:presLayoutVars>
      </dgm:prSet>
      <dgm:spPr/>
      <dgm:t>
        <a:bodyPr/>
        <a:lstStyle/>
        <a:p>
          <a:endParaRPr lang="es-EC"/>
        </a:p>
      </dgm:t>
    </dgm:pt>
    <dgm:pt modelId="{0B2C6D47-5FAD-4D03-9CAD-C8431D95C59B}" type="pres">
      <dgm:prSet presAssocID="{244BBFF2-373E-4511-BD16-B49F29222293}" presName="horzTwo" presStyleCnt="0"/>
      <dgm:spPr/>
    </dgm:pt>
    <dgm:pt modelId="{4EF1253F-CEBF-45DA-B38F-0AB88A467E00}" type="pres">
      <dgm:prSet presAssocID="{BAC5944D-9D84-4DB9-9ED4-BE2F17814453}" presName="sibSpaceTwo" presStyleCnt="0"/>
      <dgm:spPr/>
    </dgm:pt>
    <dgm:pt modelId="{C754EC3A-27C1-4020-B2E5-8BEF14144AC3}" type="pres">
      <dgm:prSet presAssocID="{A9C7C40C-83B6-4FE6-A191-D8CCBA228DDF}" presName="vertTwo" presStyleCnt="0"/>
      <dgm:spPr/>
    </dgm:pt>
    <dgm:pt modelId="{55B458C5-9383-4D9C-BB06-9B038E15AFBA}" type="pres">
      <dgm:prSet presAssocID="{A9C7C40C-83B6-4FE6-A191-D8CCBA228DDF}" presName="txTwo" presStyleLbl="node2" presStyleIdx="3" presStyleCnt="5" custScaleY="110223">
        <dgm:presLayoutVars>
          <dgm:chPref val="3"/>
        </dgm:presLayoutVars>
      </dgm:prSet>
      <dgm:spPr/>
      <dgm:t>
        <a:bodyPr/>
        <a:lstStyle/>
        <a:p>
          <a:endParaRPr lang="es-EC"/>
        </a:p>
      </dgm:t>
    </dgm:pt>
    <dgm:pt modelId="{F3859116-4906-4801-BFB6-0B0313EEB784}" type="pres">
      <dgm:prSet presAssocID="{A9C7C40C-83B6-4FE6-A191-D8CCBA228DDF}" presName="horzTwo" presStyleCnt="0"/>
      <dgm:spPr/>
    </dgm:pt>
    <dgm:pt modelId="{7CE2163A-81BF-4DDB-B259-FAD93E633AFC}" type="pres">
      <dgm:prSet presAssocID="{FCDB05AF-F210-46A7-BF6B-5219F58FD901}" presName="sibSpaceTwo" presStyleCnt="0"/>
      <dgm:spPr/>
    </dgm:pt>
    <dgm:pt modelId="{5020024D-8921-4650-A892-9DDC5C395F86}" type="pres">
      <dgm:prSet presAssocID="{65181F66-9B5C-452B-8825-8FCB79ADBC5C}" presName="vertTwo" presStyleCnt="0"/>
      <dgm:spPr/>
    </dgm:pt>
    <dgm:pt modelId="{FA6C5CF3-F50F-42A2-8EA9-45BA0B62CA0B}" type="pres">
      <dgm:prSet presAssocID="{65181F66-9B5C-452B-8825-8FCB79ADBC5C}" presName="txTwo" presStyleLbl="node2" presStyleIdx="4" presStyleCnt="5" custScaleY="110223">
        <dgm:presLayoutVars>
          <dgm:chPref val="3"/>
        </dgm:presLayoutVars>
      </dgm:prSet>
      <dgm:spPr/>
      <dgm:t>
        <a:bodyPr/>
        <a:lstStyle/>
        <a:p>
          <a:endParaRPr lang="es-CO"/>
        </a:p>
      </dgm:t>
    </dgm:pt>
    <dgm:pt modelId="{EB0D2195-9DAF-43A4-AF76-0485AFBB87BC}" type="pres">
      <dgm:prSet presAssocID="{65181F66-9B5C-452B-8825-8FCB79ADBC5C}" presName="horzTwo" presStyleCnt="0"/>
      <dgm:spPr/>
    </dgm:pt>
  </dgm:ptLst>
  <dgm:cxnLst>
    <dgm:cxn modelId="{DA09E38D-7AED-4D17-9725-13BD52A31DF4}" srcId="{E63295B2-631E-4FEA-801E-09D266458192}" destId="{A9C7C40C-83B6-4FE6-A191-D8CCBA228DDF}" srcOrd="3" destOrd="0" parTransId="{97E12F2E-BDE7-4669-BA9E-F8F0B7DB731E}" sibTransId="{FCDB05AF-F210-46A7-BF6B-5219F58FD901}"/>
    <dgm:cxn modelId="{5F8B62BD-6F4E-4CA6-81C6-9C07A5D1387A}" type="presOf" srcId="{65181F66-9B5C-452B-8825-8FCB79ADBC5C}" destId="{FA6C5CF3-F50F-42A2-8EA9-45BA0B62CA0B}" srcOrd="0" destOrd="0" presId="urn:microsoft.com/office/officeart/2005/8/layout/hierarchy4"/>
    <dgm:cxn modelId="{B16EABA4-A0E2-45CB-9F4D-EC0F9D0BAA67}" srcId="{E63295B2-631E-4FEA-801E-09D266458192}" destId="{244BBFF2-373E-4511-BD16-B49F29222293}" srcOrd="2" destOrd="0" parTransId="{1B5ACADC-3525-452E-BCDD-FBCA4BC4129C}" sibTransId="{BAC5944D-9D84-4DB9-9ED4-BE2F17814453}"/>
    <dgm:cxn modelId="{932C07AB-2364-4C57-8EF5-87478BEF207D}" type="presOf" srcId="{6366BDF6-6FFF-47F8-9D8B-69D9507F176A}" destId="{0A079D3B-4652-4A53-8886-4AB3B38BDA49}" srcOrd="0" destOrd="0" presId="urn:microsoft.com/office/officeart/2005/8/layout/hierarchy4"/>
    <dgm:cxn modelId="{DE7235F4-9A33-4A58-8F13-1A12042290B7}" srcId="{E63295B2-631E-4FEA-801E-09D266458192}" destId="{65181F66-9B5C-452B-8825-8FCB79ADBC5C}" srcOrd="4" destOrd="0" parTransId="{318143E1-5867-4F10-AFA6-F9320ACB6E2D}" sibTransId="{4363418C-1A4E-4FC6-994B-7660A5EDFE5F}"/>
    <dgm:cxn modelId="{E4CCBC1E-8589-4E45-B959-5789D030E93A}" srcId="{E63295B2-631E-4FEA-801E-09D266458192}" destId="{2B744D0C-3101-47C2-9557-1A377FE0BD6E}" srcOrd="1" destOrd="0" parTransId="{92927513-C8DD-442F-B0F6-AB8C185E61F7}" sibTransId="{26CEAF3C-4D35-4C3A-A35D-B8373409BF3C}"/>
    <dgm:cxn modelId="{EF97E29C-677E-4116-89DB-14E40B53DA3D}" srcId="{6366BDF6-6FFF-47F8-9D8B-69D9507F176A}" destId="{E63295B2-631E-4FEA-801E-09D266458192}" srcOrd="0" destOrd="0" parTransId="{C7AEBCAE-640C-4B7A-9FB1-77D16C4D4496}" sibTransId="{41B9BA87-97AC-475F-9DB4-84C6B60CD90A}"/>
    <dgm:cxn modelId="{F0C29056-7122-4A18-BDA5-4B5D53C79058}" type="presOf" srcId="{AEF24551-8A57-4986-AB3A-F821F7ABC638}" destId="{41DBE9A8-FDE5-4F20-AF92-7C9CFC9CD9AF}" srcOrd="0" destOrd="0" presId="urn:microsoft.com/office/officeart/2005/8/layout/hierarchy4"/>
    <dgm:cxn modelId="{880E7506-6CDB-4C90-A390-7E8DE931D968}" type="presOf" srcId="{E63295B2-631E-4FEA-801E-09D266458192}" destId="{CF74DAD2-A981-4BF9-B8B8-CFAA36275C2C}" srcOrd="0" destOrd="0" presId="urn:microsoft.com/office/officeart/2005/8/layout/hierarchy4"/>
    <dgm:cxn modelId="{326AE2A0-5555-45D1-9DEB-E2161FC054C1}" type="presOf" srcId="{244BBFF2-373E-4511-BD16-B49F29222293}" destId="{33934F57-A0E3-4F33-8D34-D584CC1D3C7C}" srcOrd="0" destOrd="0" presId="urn:microsoft.com/office/officeart/2005/8/layout/hierarchy4"/>
    <dgm:cxn modelId="{AE484114-DDAD-40DA-99EA-12D62DBA6E14}" srcId="{E63295B2-631E-4FEA-801E-09D266458192}" destId="{AEF24551-8A57-4986-AB3A-F821F7ABC638}" srcOrd="0" destOrd="0" parTransId="{6F6FB68D-9AA1-4E03-A575-FB334B31566C}" sibTransId="{858F67B4-659E-4BA1-99A9-A5509FA9DA05}"/>
    <dgm:cxn modelId="{BF14F2CF-EF69-4C33-9020-46050FAF2305}" type="presOf" srcId="{A9C7C40C-83B6-4FE6-A191-D8CCBA228DDF}" destId="{55B458C5-9383-4D9C-BB06-9B038E15AFBA}" srcOrd="0" destOrd="0" presId="urn:microsoft.com/office/officeart/2005/8/layout/hierarchy4"/>
    <dgm:cxn modelId="{6554D7AA-5BF0-4357-8979-B4CF1AE6F0B1}" type="presOf" srcId="{2B744D0C-3101-47C2-9557-1A377FE0BD6E}" destId="{E1E89D69-F961-422F-BEAD-CE1ABEC48877}" srcOrd="0" destOrd="0" presId="urn:microsoft.com/office/officeart/2005/8/layout/hierarchy4"/>
    <dgm:cxn modelId="{5D6A3DC5-F244-456C-AF3E-453E8981DE34}" type="presParOf" srcId="{0A079D3B-4652-4A53-8886-4AB3B38BDA49}" destId="{1FFDCBFB-A63F-4029-B90D-7B122A4D354B}" srcOrd="0" destOrd="0" presId="urn:microsoft.com/office/officeart/2005/8/layout/hierarchy4"/>
    <dgm:cxn modelId="{47A26B03-3513-4EDC-98CD-71B2E9305A5C}" type="presParOf" srcId="{1FFDCBFB-A63F-4029-B90D-7B122A4D354B}" destId="{CF74DAD2-A981-4BF9-B8B8-CFAA36275C2C}" srcOrd="0" destOrd="0" presId="urn:microsoft.com/office/officeart/2005/8/layout/hierarchy4"/>
    <dgm:cxn modelId="{2B12EDE3-29B1-4D1C-90C9-18C8E4CC5773}" type="presParOf" srcId="{1FFDCBFB-A63F-4029-B90D-7B122A4D354B}" destId="{7BF54483-E3A1-47E0-B56D-39093B59C147}" srcOrd="1" destOrd="0" presId="urn:microsoft.com/office/officeart/2005/8/layout/hierarchy4"/>
    <dgm:cxn modelId="{97070B66-3FC4-46CF-9920-8B2F2D300527}" type="presParOf" srcId="{1FFDCBFB-A63F-4029-B90D-7B122A4D354B}" destId="{FA62C3A9-6FD6-4C80-BD06-4C2F2483FEB4}" srcOrd="2" destOrd="0" presId="urn:microsoft.com/office/officeart/2005/8/layout/hierarchy4"/>
    <dgm:cxn modelId="{7B103291-CFA8-453B-9C6F-BD4D1CE85818}" type="presParOf" srcId="{FA62C3A9-6FD6-4C80-BD06-4C2F2483FEB4}" destId="{D77E38D2-5BB8-405A-AAE2-D204B673A897}" srcOrd="0" destOrd="0" presId="urn:microsoft.com/office/officeart/2005/8/layout/hierarchy4"/>
    <dgm:cxn modelId="{908EADFF-3B46-4E40-A05A-AF8F0475816D}" type="presParOf" srcId="{D77E38D2-5BB8-405A-AAE2-D204B673A897}" destId="{41DBE9A8-FDE5-4F20-AF92-7C9CFC9CD9AF}" srcOrd="0" destOrd="0" presId="urn:microsoft.com/office/officeart/2005/8/layout/hierarchy4"/>
    <dgm:cxn modelId="{ECD39118-CE4A-4660-888E-EC3DF8871721}" type="presParOf" srcId="{D77E38D2-5BB8-405A-AAE2-D204B673A897}" destId="{7B0DCC02-F97D-408A-8DDB-69DAFD83A7F3}" srcOrd="1" destOrd="0" presId="urn:microsoft.com/office/officeart/2005/8/layout/hierarchy4"/>
    <dgm:cxn modelId="{C81AC2A7-10E4-47BF-A837-B8AB87E84E43}" type="presParOf" srcId="{FA62C3A9-6FD6-4C80-BD06-4C2F2483FEB4}" destId="{F16FF311-365C-4C6D-BB09-E0B610E6A618}" srcOrd="1" destOrd="0" presId="urn:microsoft.com/office/officeart/2005/8/layout/hierarchy4"/>
    <dgm:cxn modelId="{5023894B-6074-49F1-80BE-A73B2549BFF9}" type="presParOf" srcId="{FA62C3A9-6FD6-4C80-BD06-4C2F2483FEB4}" destId="{F4B7FC78-FDFF-4020-97CD-587E99B629B6}" srcOrd="2" destOrd="0" presId="urn:microsoft.com/office/officeart/2005/8/layout/hierarchy4"/>
    <dgm:cxn modelId="{6B2A82B5-77AC-4130-9186-A65B7BBC3AE4}" type="presParOf" srcId="{F4B7FC78-FDFF-4020-97CD-587E99B629B6}" destId="{E1E89D69-F961-422F-BEAD-CE1ABEC48877}" srcOrd="0" destOrd="0" presId="urn:microsoft.com/office/officeart/2005/8/layout/hierarchy4"/>
    <dgm:cxn modelId="{25F02F57-5DFC-4D00-B2CE-475170841CC1}" type="presParOf" srcId="{F4B7FC78-FDFF-4020-97CD-587E99B629B6}" destId="{5B241447-1072-4085-ABD6-D6D87D26E57D}" srcOrd="1" destOrd="0" presId="urn:microsoft.com/office/officeart/2005/8/layout/hierarchy4"/>
    <dgm:cxn modelId="{36C2D24D-04D3-46A4-98A9-796445AD4953}" type="presParOf" srcId="{FA62C3A9-6FD6-4C80-BD06-4C2F2483FEB4}" destId="{AD692329-D6CE-4913-8CF6-7928847B0570}" srcOrd="3" destOrd="0" presId="urn:microsoft.com/office/officeart/2005/8/layout/hierarchy4"/>
    <dgm:cxn modelId="{9779BB09-90E5-4037-9669-A2D6607D0017}" type="presParOf" srcId="{FA62C3A9-6FD6-4C80-BD06-4C2F2483FEB4}" destId="{C2FF96E7-D78A-428D-A73B-864CC443E814}" srcOrd="4" destOrd="0" presId="urn:microsoft.com/office/officeart/2005/8/layout/hierarchy4"/>
    <dgm:cxn modelId="{3BEC94D3-8F9E-4A05-BD95-045DA953CD76}" type="presParOf" srcId="{C2FF96E7-D78A-428D-A73B-864CC443E814}" destId="{33934F57-A0E3-4F33-8D34-D584CC1D3C7C}" srcOrd="0" destOrd="0" presId="urn:microsoft.com/office/officeart/2005/8/layout/hierarchy4"/>
    <dgm:cxn modelId="{51515234-A53F-4EC6-9684-6E040B03C397}" type="presParOf" srcId="{C2FF96E7-D78A-428D-A73B-864CC443E814}" destId="{0B2C6D47-5FAD-4D03-9CAD-C8431D95C59B}" srcOrd="1" destOrd="0" presId="urn:microsoft.com/office/officeart/2005/8/layout/hierarchy4"/>
    <dgm:cxn modelId="{DD9DBE1B-27DD-4747-B105-7BB8015F34EC}" type="presParOf" srcId="{FA62C3A9-6FD6-4C80-BD06-4C2F2483FEB4}" destId="{4EF1253F-CEBF-45DA-B38F-0AB88A467E00}" srcOrd="5" destOrd="0" presId="urn:microsoft.com/office/officeart/2005/8/layout/hierarchy4"/>
    <dgm:cxn modelId="{941D1E22-0EB8-40D0-9D2F-65766CDBF78B}" type="presParOf" srcId="{FA62C3A9-6FD6-4C80-BD06-4C2F2483FEB4}" destId="{C754EC3A-27C1-4020-B2E5-8BEF14144AC3}" srcOrd="6" destOrd="0" presId="urn:microsoft.com/office/officeart/2005/8/layout/hierarchy4"/>
    <dgm:cxn modelId="{192F4C5F-1DF8-40CA-9FD2-4867D843C30E}" type="presParOf" srcId="{C754EC3A-27C1-4020-B2E5-8BEF14144AC3}" destId="{55B458C5-9383-4D9C-BB06-9B038E15AFBA}" srcOrd="0" destOrd="0" presId="urn:microsoft.com/office/officeart/2005/8/layout/hierarchy4"/>
    <dgm:cxn modelId="{768C2736-9651-43C5-9BBF-4DE8C64F698C}" type="presParOf" srcId="{C754EC3A-27C1-4020-B2E5-8BEF14144AC3}" destId="{F3859116-4906-4801-BFB6-0B0313EEB784}" srcOrd="1" destOrd="0" presId="urn:microsoft.com/office/officeart/2005/8/layout/hierarchy4"/>
    <dgm:cxn modelId="{ED0B38CC-1D58-487F-AF7F-C9DEBC2E53ED}" type="presParOf" srcId="{FA62C3A9-6FD6-4C80-BD06-4C2F2483FEB4}" destId="{7CE2163A-81BF-4DDB-B259-FAD93E633AFC}" srcOrd="7" destOrd="0" presId="urn:microsoft.com/office/officeart/2005/8/layout/hierarchy4"/>
    <dgm:cxn modelId="{C61C9DE7-8AD5-4D7E-90AE-C9A8204290DB}" type="presParOf" srcId="{FA62C3A9-6FD6-4C80-BD06-4C2F2483FEB4}" destId="{5020024D-8921-4650-A892-9DDC5C395F86}" srcOrd="8" destOrd="0" presId="urn:microsoft.com/office/officeart/2005/8/layout/hierarchy4"/>
    <dgm:cxn modelId="{F524C721-D84A-402A-9E5D-931B93BFD2EE}" type="presParOf" srcId="{5020024D-8921-4650-A892-9DDC5C395F86}" destId="{FA6C5CF3-F50F-42A2-8EA9-45BA0B62CA0B}" srcOrd="0" destOrd="0" presId="urn:microsoft.com/office/officeart/2005/8/layout/hierarchy4"/>
    <dgm:cxn modelId="{203EF94D-CB10-4400-B326-DB71EFA55E92}" type="presParOf" srcId="{5020024D-8921-4650-A892-9DDC5C395F86}" destId="{EB0D2195-9DAF-43A4-AF76-0485AFBB87B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66BDF6-6FFF-47F8-9D8B-69D9507F176A}" type="doc">
      <dgm:prSet loTypeId="urn:microsoft.com/office/officeart/2009/3/layout/PieProcess" loCatId="list" qsTypeId="urn:microsoft.com/office/officeart/2005/8/quickstyle/simple4" qsCatId="simple" csTypeId="urn:microsoft.com/office/officeart/2005/8/colors/colorful5" csCatId="colorful" phldr="1"/>
      <dgm:spPr/>
    </dgm:pt>
    <dgm:pt modelId="{AEF24551-8A57-4986-AB3A-F821F7ABC638}">
      <dgm:prSet phldrT="[Texto]" custT="1"/>
      <dgm:spPr/>
      <dgm:t>
        <a:bodyPr/>
        <a:lstStyle/>
        <a:p>
          <a:r>
            <a:rPr lang="es-CO" sz="1600" dirty="0" smtClean="0"/>
            <a:t>– Propuesta de agenda de estudio, basados en las motivaciones para el servicio público. </a:t>
          </a:r>
          <a:r>
            <a:rPr lang="es-CO" sz="1600" b="1" dirty="0" smtClean="0"/>
            <a:t>James Perry y </a:t>
          </a:r>
          <a:r>
            <a:rPr lang="es-CO" sz="1600" b="1" dirty="0" err="1" smtClean="0"/>
            <a:t>Lois</a:t>
          </a:r>
          <a:r>
            <a:rPr lang="es-CO" sz="1600" b="1" dirty="0" smtClean="0"/>
            <a:t> </a:t>
          </a:r>
          <a:r>
            <a:rPr lang="es-CO" sz="1600" b="1" dirty="0" err="1" smtClean="0"/>
            <a:t>Wise</a:t>
          </a:r>
          <a:r>
            <a:rPr lang="es-CO" sz="1600" b="1" dirty="0" smtClean="0"/>
            <a:t>, 1990.</a:t>
          </a:r>
          <a:endParaRPr lang="es-EC" sz="1600" b="1" dirty="0">
            <a:solidFill>
              <a:schemeClr val="tx1"/>
            </a:solidFill>
          </a:endParaRPr>
        </a:p>
      </dgm:t>
    </dgm:pt>
    <dgm:pt modelId="{6F6FB68D-9AA1-4E03-A575-FB334B31566C}" type="parTrans" cxnId="{AE484114-DDAD-40DA-99EA-12D62DBA6E14}">
      <dgm:prSet/>
      <dgm:spPr/>
      <dgm:t>
        <a:bodyPr/>
        <a:lstStyle/>
        <a:p>
          <a:endParaRPr lang="es-EC">
            <a:solidFill>
              <a:schemeClr val="tx1"/>
            </a:solidFill>
          </a:endParaRPr>
        </a:p>
      </dgm:t>
    </dgm:pt>
    <dgm:pt modelId="{858F67B4-659E-4BA1-99A9-A5509FA9DA05}" type="sibTrans" cxnId="{AE484114-DDAD-40DA-99EA-12D62DBA6E14}">
      <dgm:prSet/>
      <dgm:spPr/>
      <dgm:t>
        <a:bodyPr/>
        <a:lstStyle/>
        <a:p>
          <a:endParaRPr lang="es-EC">
            <a:solidFill>
              <a:schemeClr val="tx1"/>
            </a:solidFill>
          </a:endParaRPr>
        </a:p>
      </dgm:t>
    </dgm:pt>
    <dgm:pt modelId="{C63D3D17-7FB6-4D3A-9C58-24FD6AF4454B}">
      <dgm:prSet phldrT="[Texto]" custT="1"/>
      <dgm:spPr/>
      <dgm:t>
        <a:bodyPr vert="horz"/>
        <a:lstStyle/>
        <a:p>
          <a:r>
            <a:rPr lang="es-EC" sz="2400" dirty="0" smtClean="0">
              <a:solidFill>
                <a:schemeClr val="tx1"/>
              </a:solidFill>
            </a:rPr>
            <a:t>Motivación Laboral</a:t>
          </a:r>
          <a:endParaRPr lang="es-EC" sz="2400" dirty="0">
            <a:solidFill>
              <a:schemeClr val="tx1"/>
            </a:solidFill>
          </a:endParaRPr>
        </a:p>
      </dgm:t>
    </dgm:pt>
    <dgm:pt modelId="{3FE2D6C9-27E4-4F05-85E0-AD9961881E11}" type="parTrans" cxnId="{2C3708C4-54D0-46C8-94BC-13548C12A6E8}">
      <dgm:prSet/>
      <dgm:spPr/>
      <dgm:t>
        <a:bodyPr/>
        <a:lstStyle/>
        <a:p>
          <a:endParaRPr lang="es-EC"/>
        </a:p>
      </dgm:t>
    </dgm:pt>
    <dgm:pt modelId="{6F9A4347-44E1-40C2-BCD7-E2FA83F9C075}" type="sibTrans" cxnId="{2C3708C4-54D0-46C8-94BC-13548C12A6E8}">
      <dgm:prSet/>
      <dgm:spPr/>
      <dgm:t>
        <a:bodyPr/>
        <a:lstStyle/>
        <a:p>
          <a:endParaRPr lang="es-EC"/>
        </a:p>
      </dgm:t>
    </dgm:pt>
    <dgm:pt modelId="{EFB71BFE-2386-42C9-B1D2-610D2D9079D0}">
      <dgm:prSet phldrT="[Texto]" custT="1"/>
      <dgm:spPr/>
      <dgm:t>
        <a:bodyPr/>
        <a:lstStyle/>
        <a:p>
          <a:r>
            <a:rPr lang="es-CO" sz="1600" dirty="0" smtClean="0"/>
            <a:t>–</a:t>
          </a:r>
          <a:r>
            <a:rPr lang="es-EC" sz="1600" dirty="0" smtClean="0"/>
            <a:t> </a:t>
          </a:r>
          <a:r>
            <a:rPr lang="es-CO" sz="1600" dirty="0" smtClean="0"/>
            <a:t>La cultura y el sistema de gobierno ejercen influencia tanto en los motivadores como en los niveles de motivación de los servidores públicos; se confirmó que los motivadores públicos son intrínsecos. </a:t>
          </a:r>
          <a:r>
            <a:rPr lang="es-EC" sz="1600" b="1" dirty="0" err="1" smtClean="0"/>
            <a:t>Bullock</a:t>
          </a:r>
          <a:r>
            <a:rPr lang="es-EC" sz="1600" b="1" dirty="0" smtClean="0"/>
            <a:t>, </a:t>
          </a:r>
          <a:r>
            <a:rPr lang="es-EC" sz="1600" b="1" dirty="0" err="1" smtClean="0"/>
            <a:t>Stritch</a:t>
          </a:r>
          <a:r>
            <a:rPr lang="es-EC" sz="1600" b="1" dirty="0" smtClean="0"/>
            <a:t> &amp; </a:t>
          </a:r>
          <a:r>
            <a:rPr lang="es-EC" sz="1600" b="1" dirty="0" err="1" smtClean="0"/>
            <a:t>Rainey</a:t>
          </a:r>
          <a:r>
            <a:rPr lang="es-EC" sz="1600" b="1" dirty="0" smtClean="0"/>
            <a:t>, 2015. </a:t>
          </a:r>
          <a:endParaRPr lang="es-EC" sz="1600" b="1" dirty="0">
            <a:solidFill>
              <a:schemeClr val="tx1"/>
            </a:solidFill>
          </a:endParaRPr>
        </a:p>
      </dgm:t>
    </dgm:pt>
    <dgm:pt modelId="{D2E5819D-F0F6-449F-B2CD-6928090C69DB}" type="parTrans" cxnId="{F73A1F10-0919-4C52-9FA1-9676AA9E5F2A}">
      <dgm:prSet/>
      <dgm:spPr/>
      <dgm:t>
        <a:bodyPr/>
        <a:lstStyle/>
        <a:p>
          <a:endParaRPr lang="es-EC"/>
        </a:p>
      </dgm:t>
    </dgm:pt>
    <dgm:pt modelId="{50781826-E8D0-4E6F-97E5-E5346A7E45FC}" type="sibTrans" cxnId="{F73A1F10-0919-4C52-9FA1-9676AA9E5F2A}">
      <dgm:prSet/>
      <dgm:spPr/>
      <dgm:t>
        <a:bodyPr/>
        <a:lstStyle/>
        <a:p>
          <a:endParaRPr lang="es-EC"/>
        </a:p>
      </dgm:t>
    </dgm:pt>
    <dgm:pt modelId="{772E4737-E485-4FF1-849F-F6E7A001B183}">
      <dgm:prSet phldrT="[Texto]" custT="1"/>
      <dgm:spPr/>
      <dgm:t>
        <a:bodyPr/>
        <a:lstStyle/>
        <a:p>
          <a:r>
            <a:rPr lang="es-CO" sz="1600" dirty="0" smtClean="0"/>
            <a:t>– Importancia de la motivación en el rendimiento organizacional, la necesidad que existe con respecto a su mayor compresión, tanto para crear programas motivacionales, como para mejorar la productividad y el servicio público. </a:t>
          </a:r>
          <a:r>
            <a:rPr lang="es-CO" sz="1600" b="1" dirty="0" smtClean="0"/>
            <a:t>c, 2001.</a:t>
          </a:r>
        </a:p>
        <a:p>
          <a:r>
            <a:rPr lang="es-CO" sz="1600" dirty="0" smtClean="0"/>
            <a:t>– Propuesta de cambio organizativo en el estudio sobre la Tesorería General de la Seguridad Social (TGSS) española. </a:t>
          </a:r>
          <a:r>
            <a:rPr lang="es-CO" sz="1600" b="1" dirty="0" smtClean="0"/>
            <a:t>Pons y Morales, 2002.</a:t>
          </a:r>
        </a:p>
        <a:p>
          <a:r>
            <a:rPr lang="es-CO" sz="1600" dirty="0" smtClean="0"/>
            <a:t>– </a:t>
          </a:r>
          <a:r>
            <a:rPr lang="es-EC" sz="1600" dirty="0" smtClean="0"/>
            <a:t>Los empleados del sector privado tenían más motivadores pero, tenían menor motivación que sus contrapartes del sector público, quienes estaban más influenciados por factores motivacionales intrínsecos</a:t>
          </a:r>
          <a:r>
            <a:rPr lang="es-CO" sz="1600" dirty="0" smtClean="0"/>
            <a:t>. </a:t>
          </a:r>
          <a:r>
            <a:rPr lang="es-CO" sz="1600" b="1" dirty="0" err="1" smtClean="0"/>
            <a:t>Peklar</a:t>
          </a:r>
          <a:r>
            <a:rPr lang="es-CO" sz="1600" b="1" dirty="0" smtClean="0"/>
            <a:t> &amp; </a:t>
          </a:r>
          <a:r>
            <a:rPr lang="es-CO" sz="1600" b="1" dirty="0" err="1" smtClean="0"/>
            <a:t>Boštjančič</a:t>
          </a:r>
          <a:r>
            <a:rPr lang="es-CO" sz="1600" b="1" dirty="0" smtClean="0"/>
            <a:t>, 2012.</a:t>
          </a:r>
        </a:p>
        <a:p>
          <a:r>
            <a:rPr lang="es-CO" sz="1600" dirty="0" smtClean="0"/>
            <a:t>– Evaluación del Sistema de Estímulos a nivel nacional. Estudio que evidenció que la motivación influye tanto en la mayoría de los servidores públicos como en el cumplimiento de los objetivos del Estado. </a:t>
          </a:r>
          <a:r>
            <a:rPr lang="es-CO" sz="1600" b="1" dirty="0" smtClean="0"/>
            <a:t>DAFP, 2012.</a:t>
          </a:r>
          <a:endParaRPr lang="es-EC" sz="1600" b="1" dirty="0">
            <a:solidFill>
              <a:schemeClr val="tx1"/>
            </a:solidFill>
          </a:endParaRPr>
        </a:p>
      </dgm:t>
    </dgm:pt>
    <dgm:pt modelId="{F777424F-FB6E-473D-8697-B532BED97AD0}" type="parTrans" cxnId="{597D2E8B-BB86-4B03-B357-4229B521EF0F}">
      <dgm:prSet/>
      <dgm:spPr/>
      <dgm:t>
        <a:bodyPr/>
        <a:lstStyle/>
        <a:p>
          <a:endParaRPr lang="es-EC"/>
        </a:p>
      </dgm:t>
    </dgm:pt>
    <dgm:pt modelId="{7B74EDCD-441E-4F89-A22D-223F86322EEF}" type="sibTrans" cxnId="{597D2E8B-BB86-4B03-B357-4229B521EF0F}">
      <dgm:prSet/>
      <dgm:spPr/>
      <dgm:t>
        <a:bodyPr/>
        <a:lstStyle/>
        <a:p>
          <a:endParaRPr lang="es-EC"/>
        </a:p>
      </dgm:t>
    </dgm:pt>
    <dgm:pt modelId="{2CEEA5E7-AD2D-4CB6-BBC0-2B719F8685AF}">
      <dgm:prSet phldrT="[Texto]" custT="1"/>
      <dgm:spPr/>
      <dgm:t>
        <a:bodyPr/>
        <a:lstStyle/>
        <a:p>
          <a:r>
            <a:rPr lang="es-CO" sz="1600" dirty="0" smtClean="0"/>
            <a:t>– Propuesta para </a:t>
          </a:r>
          <a:r>
            <a:rPr lang="es-EC" sz="1600" dirty="0" smtClean="0"/>
            <a:t>mejorar las carreras públicas, para lograr una adecuada profesionalización de sus servidores públicos, disminuir la evasión e insatisfacción. </a:t>
          </a:r>
          <a:r>
            <a:rPr lang="es-CO" sz="1600" b="1" dirty="0" smtClean="0"/>
            <a:t>Klein &amp; </a:t>
          </a:r>
          <a:r>
            <a:rPr lang="es-CO" sz="1600" b="1" dirty="0" err="1" smtClean="0"/>
            <a:t>Mascarenhas</a:t>
          </a:r>
          <a:r>
            <a:rPr lang="es-CO" sz="1600" b="1" dirty="0" smtClean="0"/>
            <a:t>, 2016</a:t>
          </a:r>
          <a:r>
            <a:rPr lang="es-CO" sz="1600" dirty="0" smtClean="0"/>
            <a:t>.</a:t>
          </a:r>
          <a:endParaRPr lang="es-EC" sz="1600" dirty="0">
            <a:solidFill>
              <a:schemeClr val="tx1"/>
            </a:solidFill>
          </a:endParaRPr>
        </a:p>
      </dgm:t>
    </dgm:pt>
    <dgm:pt modelId="{489FC0E7-781B-40A5-B215-FA58147BD005}" type="parTrans" cxnId="{21D59D58-2BB5-42E4-BBD7-98D5647E3E26}">
      <dgm:prSet/>
      <dgm:spPr/>
      <dgm:t>
        <a:bodyPr/>
        <a:lstStyle/>
        <a:p>
          <a:endParaRPr lang="es-EC"/>
        </a:p>
      </dgm:t>
    </dgm:pt>
    <dgm:pt modelId="{60784583-0EB3-4A36-A79E-4E04AFD9B1B8}" type="sibTrans" cxnId="{21D59D58-2BB5-42E4-BBD7-98D5647E3E26}">
      <dgm:prSet/>
      <dgm:spPr/>
      <dgm:t>
        <a:bodyPr/>
        <a:lstStyle/>
        <a:p>
          <a:endParaRPr lang="es-EC"/>
        </a:p>
      </dgm:t>
    </dgm:pt>
    <dgm:pt modelId="{3DE04FFC-DEC7-4537-BBF9-67DB12FCFA61}" type="pres">
      <dgm:prSet presAssocID="{6366BDF6-6FFF-47F8-9D8B-69D9507F176A}" presName="Name0" presStyleCnt="0">
        <dgm:presLayoutVars>
          <dgm:chMax val="7"/>
          <dgm:chPref val="7"/>
          <dgm:dir/>
          <dgm:animOne val="branch"/>
          <dgm:animLvl val="lvl"/>
        </dgm:presLayoutVars>
      </dgm:prSet>
      <dgm:spPr/>
    </dgm:pt>
    <dgm:pt modelId="{DD1D7C56-701E-45C9-A51B-F98E4C5C57D4}" type="pres">
      <dgm:prSet presAssocID="{C63D3D17-7FB6-4D3A-9C58-24FD6AF4454B}" presName="ParentComposite" presStyleCnt="0"/>
      <dgm:spPr/>
    </dgm:pt>
    <dgm:pt modelId="{336E1CA0-9E3A-4753-869A-ABF075FDA181}" type="pres">
      <dgm:prSet presAssocID="{C63D3D17-7FB6-4D3A-9C58-24FD6AF4454B}" presName="Chord" presStyleLbl="bgShp" presStyleIdx="0" presStyleCnt="1"/>
      <dgm:spPr/>
    </dgm:pt>
    <dgm:pt modelId="{1E6B0EF9-1E95-4462-9A86-E956DF31FBAC}" type="pres">
      <dgm:prSet presAssocID="{C63D3D17-7FB6-4D3A-9C58-24FD6AF4454B}" presName="Pie" presStyleLbl="alignNode1" presStyleIdx="0" presStyleCnt="1"/>
      <dgm:spPr/>
    </dgm:pt>
    <dgm:pt modelId="{844B34E9-5EE5-4EC1-8C17-7A83966C6BE4}" type="pres">
      <dgm:prSet presAssocID="{C63D3D17-7FB6-4D3A-9C58-24FD6AF4454B}" presName="Parent" presStyleLbl="revTx" presStyleIdx="0" presStyleCnt="2">
        <dgm:presLayoutVars>
          <dgm:chMax val="1"/>
          <dgm:chPref val="1"/>
          <dgm:bulletEnabled val="1"/>
        </dgm:presLayoutVars>
      </dgm:prSet>
      <dgm:spPr/>
      <dgm:t>
        <a:bodyPr/>
        <a:lstStyle/>
        <a:p>
          <a:endParaRPr lang="es-EC"/>
        </a:p>
      </dgm:t>
    </dgm:pt>
    <dgm:pt modelId="{0259C0C4-5D26-4D1F-90ED-FD5DBD2F876C}" type="pres">
      <dgm:prSet presAssocID="{858F67B4-659E-4BA1-99A9-A5509FA9DA05}" presName="negSibTrans" presStyleCnt="0"/>
      <dgm:spPr/>
    </dgm:pt>
    <dgm:pt modelId="{7D7B83B7-6946-43E4-8896-007827155F49}" type="pres">
      <dgm:prSet presAssocID="{C63D3D17-7FB6-4D3A-9C58-24FD6AF4454B}" presName="composite" presStyleCnt="0"/>
      <dgm:spPr/>
    </dgm:pt>
    <dgm:pt modelId="{82299B15-F075-468A-AD6E-02732CD2FB28}" type="pres">
      <dgm:prSet presAssocID="{C63D3D17-7FB6-4D3A-9C58-24FD6AF4454B}" presName="Child" presStyleLbl="revTx" presStyleIdx="1" presStyleCnt="2" custScaleX="335560">
        <dgm:presLayoutVars>
          <dgm:chMax val="0"/>
          <dgm:chPref val="0"/>
          <dgm:bulletEnabled val="1"/>
        </dgm:presLayoutVars>
      </dgm:prSet>
      <dgm:spPr/>
      <dgm:t>
        <a:bodyPr/>
        <a:lstStyle/>
        <a:p>
          <a:endParaRPr lang="es-EC"/>
        </a:p>
      </dgm:t>
    </dgm:pt>
  </dgm:ptLst>
  <dgm:cxnLst>
    <dgm:cxn modelId="{597D2E8B-BB86-4B03-B357-4229B521EF0F}" srcId="{C63D3D17-7FB6-4D3A-9C58-24FD6AF4454B}" destId="{772E4737-E485-4FF1-849F-F6E7A001B183}" srcOrd="1" destOrd="0" parTransId="{F777424F-FB6E-473D-8697-B532BED97AD0}" sibTransId="{7B74EDCD-441E-4F89-A22D-223F86322EEF}"/>
    <dgm:cxn modelId="{2C3708C4-54D0-46C8-94BC-13548C12A6E8}" srcId="{6366BDF6-6FFF-47F8-9D8B-69D9507F176A}" destId="{C63D3D17-7FB6-4D3A-9C58-24FD6AF4454B}" srcOrd="0" destOrd="0" parTransId="{3FE2D6C9-27E4-4F05-85E0-AD9961881E11}" sibTransId="{6F9A4347-44E1-40C2-BCD7-E2FA83F9C075}"/>
    <dgm:cxn modelId="{A7307CB0-DB13-44B4-882B-D2B0432A2B50}" type="presOf" srcId="{AEF24551-8A57-4986-AB3A-F821F7ABC638}" destId="{82299B15-F075-468A-AD6E-02732CD2FB28}" srcOrd="0" destOrd="0" presId="urn:microsoft.com/office/officeart/2009/3/layout/PieProcess"/>
    <dgm:cxn modelId="{21D59D58-2BB5-42E4-BBD7-98D5647E3E26}" srcId="{C63D3D17-7FB6-4D3A-9C58-24FD6AF4454B}" destId="{2CEEA5E7-AD2D-4CB6-BBC0-2B719F8685AF}" srcOrd="3" destOrd="0" parTransId="{489FC0E7-781B-40A5-B215-FA58147BD005}" sibTransId="{60784583-0EB3-4A36-A79E-4E04AFD9B1B8}"/>
    <dgm:cxn modelId="{A2E40865-9805-464F-864C-AA6C4D0DF876}" type="presOf" srcId="{C63D3D17-7FB6-4D3A-9C58-24FD6AF4454B}" destId="{844B34E9-5EE5-4EC1-8C17-7A83966C6BE4}" srcOrd="0" destOrd="0" presId="urn:microsoft.com/office/officeart/2009/3/layout/PieProcess"/>
    <dgm:cxn modelId="{B618B856-5204-4073-8867-1C45456AD646}" type="presOf" srcId="{2CEEA5E7-AD2D-4CB6-BBC0-2B719F8685AF}" destId="{82299B15-F075-468A-AD6E-02732CD2FB28}" srcOrd="0" destOrd="3" presId="urn:microsoft.com/office/officeart/2009/3/layout/PieProcess"/>
    <dgm:cxn modelId="{AE484114-DDAD-40DA-99EA-12D62DBA6E14}" srcId="{C63D3D17-7FB6-4D3A-9C58-24FD6AF4454B}" destId="{AEF24551-8A57-4986-AB3A-F821F7ABC638}" srcOrd="0" destOrd="0" parTransId="{6F6FB68D-9AA1-4E03-A575-FB334B31566C}" sibTransId="{858F67B4-659E-4BA1-99A9-A5509FA9DA05}"/>
    <dgm:cxn modelId="{F73A1F10-0919-4C52-9FA1-9676AA9E5F2A}" srcId="{C63D3D17-7FB6-4D3A-9C58-24FD6AF4454B}" destId="{EFB71BFE-2386-42C9-B1D2-610D2D9079D0}" srcOrd="2" destOrd="0" parTransId="{D2E5819D-F0F6-449F-B2CD-6928090C69DB}" sibTransId="{50781826-E8D0-4E6F-97E5-E5346A7E45FC}"/>
    <dgm:cxn modelId="{69A23AA2-9512-4793-8D20-C336A41B1952}" type="presOf" srcId="{6366BDF6-6FFF-47F8-9D8B-69D9507F176A}" destId="{3DE04FFC-DEC7-4537-BBF9-67DB12FCFA61}" srcOrd="0" destOrd="0" presId="urn:microsoft.com/office/officeart/2009/3/layout/PieProcess"/>
    <dgm:cxn modelId="{9B02CFA7-A146-4CB9-A03E-21B90F356B09}" type="presOf" srcId="{EFB71BFE-2386-42C9-B1D2-610D2D9079D0}" destId="{82299B15-F075-468A-AD6E-02732CD2FB28}" srcOrd="0" destOrd="2" presId="urn:microsoft.com/office/officeart/2009/3/layout/PieProcess"/>
    <dgm:cxn modelId="{2BD35849-8CC2-4855-AD0B-0E7554FED988}" type="presOf" srcId="{772E4737-E485-4FF1-849F-F6E7A001B183}" destId="{82299B15-F075-468A-AD6E-02732CD2FB28}" srcOrd="0" destOrd="1" presId="urn:microsoft.com/office/officeart/2009/3/layout/PieProcess"/>
    <dgm:cxn modelId="{88708537-9D45-4F61-B380-932FBA21D707}" type="presParOf" srcId="{3DE04FFC-DEC7-4537-BBF9-67DB12FCFA61}" destId="{DD1D7C56-701E-45C9-A51B-F98E4C5C57D4}" srcOrd="0" destOrd="0" presId="urn:microsoft.com/office/officeart/2009/3/layout/PieProcess"/>
    <dgm:cxn modelId="{9B404C2E-35A9-4070-9D2C-961660051C5A}" type="presParOf" srcId="{DD1D7C56-701E-45C9-A51B-F98E4C5C57D4}" destId="{336E1CA0-9E3A-4753-869A-ABF075FDA181}" srcOrd="0" destOrd="0" presId="urn:microsoft.com/office/officeart/2009/3/layout/PieProcess"/>
    <dgm:cxn modelId="{5C1458DC-2DA0-443F-BFF1-763CA71E09D9}" type="presParOf" srcId="{DD1D7C56-701E-45C9-A51B-F98E4C5C57D4}" destId="{1E6B0EF9-1E95-4462-9A86-E956DF31FBAC}" srcOrd="1" destOrd="0" presId="urn:microsoft.com/office/officeart/2009/3/layout/PieProcess"/>
    <dgm:cxn modelId="{5AA9F4B3-8199-43FE-A301-CA303529AD56}" type="presParOf" srcId="{DD1D7C56-701E-45C9-A51B-F98E4C5C57D4}" destId="{844B34E9-5EE5-4EC1-8C17-7A83966C6BE4}" srcOrd="2" destOrd="0" presId="urn:microsoft.com/office/officeart/2009/3/layout/PieProcess"/>
    <dgm:cxn modelId="{7CD78D9B-53EA-4CDC-B36C-0F5DE247B72E}" type="presParOf" srcId="{3DE04FFC-DEC7-4537-BBF9-67DB12FCFA61}" destId="{0259C0C4-5D26-4D1F-90ED-FD5DBD2F876C}" srcOrd="1" destOrd="0" presId="urn:microsoft.com/office/officeart/2009/3/layout/PieProcess"/>
    <dgm:cxn modelId="{CD10268B-3869-4D6B-BB58-4AD44C174519}" type="presParOf" srcId="{3DE04FFC-DEC7-4537-BBF9-67DB12FCFA61}" destId="{7D7B83B7-6946-43E4-8896-007827155F49}" srcOrd="2" destOrd="0" presId="urn:microsoft.com/office/officeart/2009/3/layout/PieProcess"/>
    <dgm:cxn modelId="{53577D8F-5F65-4FF1-91CB-018C50010298}" type="presParOf" srcId="{7D7B83B7-6946-43E4-8896-007827155F49}" destId="{82299B15-F075-468A-AD6E-02732CD2FB28}"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66BDF6-6FFF-47F8-9D8B-69D9507F176A}" type="doc">
      <dgm:prSet loTypeId="urn:microsoft.com/office/officeart/2009/3/layout/PieProcess" loCatId="list" qsTypeId="urn:microsoft.com/office/officeart/2005/8/quickstyle/simple4" qsCatId="simple" csTypeId="urn:microsoft.com/office/officeart/2005/8/colors/colorful5" csCatId="colorful" phldr="1"/>
      <dgm:spPr/>
    </dgm:pt>
    <dgm:pt modelId="{AEF24551-8A57-4986-AB3A-F821F7ABC638}">
      <dgm:prSet phldrT="[Texto]" custT="1"/>
      <dgm:spPr/>
      <dgm:t>
        <a:bodyPr/>
        <a:lstStyle/>
        <a:p>
          <a:r>
            <a:rPr lang="es-EC" sz="1600" dirty="0" smtClean="0"/>
            <a:t>Existen varios modelos para evaluar la gestión institucional. Uno de ellos lo constituyen los modelos de madurez, entres sus pioneros están los desarrollados por </a:t>
          </a:r>
          <a:r>
            <a:rPr lang="es-EC" sz="1600" dirty="0" err="1" smtClean="0"/>
            <a:t>Hillson</a:t>
          </a:r>
          <a:r>
            <a:rPr lang="es-EC" sz="1600" dirty="0" smtClean="0"/>
            <a:t>, 1997 y </a:t>
          </a:r>
          <a:r>
            <a:rPr lang="es-EC" sz="1600" dirty="0" err="1" smtClean="0"/>
            <a:t>Minsky</a:t>
          </a:r>
          <a:r>
            <a:rPr lang="es-EC" sz="1600" dirty="0" smtClean="0"/>
            <a:t>, 2011. </a:t>
          </a:r>
          <a:endParaRPr lang="es-EC" sz="1600" dirty="0">
            <a:solidFill>
              <a:schemeClr val="tx1"/>
            </a:solidFill>
          </a:endParaRPr>
        </a:p>
      </dgm:t>
    </dgm:pt>
    <dgm:pt modelId="{6F6FB68D-9AA1-4E03-A575-FB334B31566C}" type="parTrans" cxnId="{AE484114-DDAD-40DA-99EA-12D62DBA6E14}">
      <dgm:prSet/>
      <dgm:spPr/>
      <dgm:t>
        <a:bodyPr/>
        <a:lstStyle/>
        <a:p>
          <a:endParaRPr lang="es-EC">
            <a:solidFill>
              <a:schemeClr val="tx1"/>
            </a:solidFill>
          </a:endParaRPr>
        </a:p>
      </dgm:t>
    </dgm:pt>
    <dgm:pt modelId="{858F67B4-659E-4BA1-99A9-A5509FA9DA05}" type="sibTrans" cxnId="{AE484114-DDAD-40DA-99EA-12D62DBA6E14}">
      <dgm:prSet/>
      <dgm:spPr/>
      <dgm:t>
        <a:bodyPr/>
        <a:lstStyle/>
        <a:p>
          <a:endParaRPr lang="es-EC">
            <a:solidFill>
              <a:schemeClr val="tx1"/>
            </a:solidFill>
          </a:endParaRPr>
        </a:p>
      </dgm:t>
    </dgm:pt>
    <dgm:pt modelId="{C63D3D17-7FB6-4D3A-9C58-24FD6AF4454B}">
      <dgm:prSet phldrT="[Texto]" custT="1"/>
      <dgm:spPr/>
      <dgm:t>
        <a:bodyPr vert="horz"/>
        <a:lstStyle/>
        <a:p>
          <a:pPr algn="l"/>
          <a:r>
            <a:rPr lang="es-EC" sz="2000" dirty="0" smtClean="0">
              <a:solidFill>
                <a:schemeClr val="tx1"/>
              </a:solidFill>
            </a:rPr>
            <a:t>Gestión de Riesgos</a:t>
          </a:r>
          <a:endParaRPr lang="es-EC" sz="2000" dirty="0">
            <a:solidFill>
              <a:schemeClr val="tx1"/>
            </a:solidFill>
          </a:endParaRPr>
        </a:p>
      </dgm:t>
    </dgm:pt>
    <dgm:pt modelId="{3FE2D6C9-27E4-4F05-85E0-AD9961881E11}" type="parTrans" cxnId="{2C3708C4-54D0-46C8-94BC-13548C12A6E8}">
      <dgm:prSet/>
      <dgm:spPr/>
      <dgm:t>
        <a:bodyPr/>
        <a:lstStyle/>
        <a:p>
          <a:endParaRPr lang="es-EC"/>
        </a:p>
      </dgm:t>
    </dgm:pt>
    <dgm:pt modelId="{6F9A4347-44E1-40C2-BCD7-E2FA83F9C075}" type="sibTrans" cxnId="{2C3708C4-54D0-46C8-94BC-13548C12A6E8}">
      <dgm:prSet/>
      <dgm:spPr/>
      <dgm:t>
        <a:bodyPr/>
        <a:lstStyle/>
        <a:p>
          <a:endParaRPr lang="es-EC"/>
        </a:p>
      </dgm:t>
    </dgm:pt>
    <dgm:pt modelId="{FA292A6F-E9F0-4EF6-8C54-8CB5199FCD63}">
      <dgm:prSet phldrT="[Texto]" custT="1"/>
      <dgm:spPr/>
      <dgm:t>
        <a:bodyPr/>
        <a:lstStyle/>
        <a:p>
          <a:r>
            <a:rPr lang="es-EC" sz="1600" dirty="0" smtClean="0"/>
            <a:t>En la búsqueda bibliográfica, no se encontró que exista alguna propuesta para estudiar las dos variables en conjunto y aún menos para relacionar la gestión del riesgo a nivel de cada persona con su motivación laboral</a:t>
          </a:r>
          <a:endParaRPr lang="es-EC" sz="1600" dirty="0">
            <a:solidFill>
              <a:schemeClr val="tx1"/>
            </a:solidFill>
          </a:endParaRPr>
        </a:p>
      </dgm:t>
    </dgm:pt>
    <dgm:pt modelId="{45ABDD61-8401-4378-8685-696F8C4A55E4}" type="parTrans" cxnId="{14A892DD-E490-4E00-ADF2-73A62960CD2F}">
      <dgm:prSet/>
      <dgm:spPr/>
      <dgm:t>
        <a:bodyPr/>
        <a:lstStyle/>
        <a:p>
          <a:endParaRPr lang="es-EC"/>
        </a:p>
      </dgm:t>
    </dgm:pt>
    <dgm:pt modelId="{8B042475-8F1B-4AB6-8E2F-B0FA03FD4DCF}" type="sibTrans" cxnId="{14A892DD-E490-4E00-ADF2-73A62960CD2F}">
      <dgm:prSet/>
      <dgm:spPr/>
      <dgm:t>
        <a:bodyPr/>
        <a:lstStyle/>
        <a:p>
          <a:endParaRPr lang="es-EC"/>
        </a:p>
      </dgm:t>
    </dgm:pt>
    <dgm:pt modelId="{048E4EE5-9C6E-4134-95AF-566D4D497518}">
      <dgm:prSet phldrT="[Texto]" custT="1"/>
      <dgm:spPr/>
      <dgm:t>
        <a:bodyPr/>
        <a:lstStyle/>
        <a:p>
          <a:endParaRPr lang="es-EC" sz="1600" dirty="0" smtClean="0"/>
        </a:p>
        <a:p>
          <a:r>
            <a:rPr lang="es-EC" sz="1600" dirty="0" smtClean="0"/>
            <a:t>Sin embargo, dichos modelos no evalúan la gestión del riesgo adelantada por cada uno de los responsables como aporte a la gestión organizacional.</a:t>
          </a:r>
          <a:endParaRPr lang="es-EC" sz="1600" dirty="0">
            <a:solidFill>
              <a:schemeClr val="tx1"/>
            </a:solidFill>
          </a:endParaRPr>
        </a:p>
      </dgm:t>
    </dgm:pt>
    <dgm:pt modelId="{A35DC301-9866-4D1F-A881-91A68B918747}" type="parTrans" cxnId="{38313434-8BB9-4058-9F7A-D357E8115937}">
      <dgm:prSet/>
      <dgm:spPr/>
      <dgm:t>
        <a:bodyPr/>
        <a:lstStyle/>
        <a:p>
          <a:endParaRPr lang="es-EC"/>
        </a:p>
      </dgm:t>
    </dgm:pt>
    <dgm:pt modelId="{81AF50CF-A4DD-4244-813D-75A6D2EE8A78}" type="sibTrans" cxnId="{38313434-8BB9-4058-9F7A-D357E8115937}">
      <dgm:prSet/>
      <dgm:spPr/>
      <dgm:t>
        <a:bodyPr/>
        <a:lstStyle/>
        <a:p>
          <a:endParaRPr lang="es-EC"/>
        </a:p>
      </dgm:t>
    </dgm:pt>
    <dgm:pt modelId="{4E2A6297-FC3E-4043-8384-957A9C234836}">
      <dgm:prSet phldrT="[Texto]" custT="1"/>
      <dgm:spPr/>
      <dgm:t>
        <a:bodyPr/>
        <a:lstStyle/>
        <a:p>
          <a:r>
            <a:rPr lang="es-EC" sz="2000" dirty="0" smtClean="0">
              <a:solidFill>
                <a:schemeClr val="tx1"/>
              </a:solidFill>
            </a:rPr>
            <a:t>Motivación Laboral y Gestión de Riesgos</a:t>
          </a:r>
          <a:endParaRPr lang="es-EC" sz="2000" dirty="0">
            <a:solidFill>
              <a:schemeClr val="tx1"/>
            </a:solidFill>
          </a:endParaRPr>
        </a:p>
      </dgm:t>
    </dgm:pt>
    <dgm:pt modelId="{68D8E6CB-9B86-4F51-81A6-4752F94D073C}" type="sibTrans" cxnId="{5BF82200-5DD7-4233-87FD-5A7160673AA8}">
      <dgm:prSet/>
      <dgm:spPr/>
      <dgm:t>
        <a:bodyPr/>
        <a:lstStyle/>
        <a:p>
          <a:endParaRPr lang="es-EC"/>
        </a:p>
      </dgm:t>
    </dgm:pt>
    <dgm:pt modelId="{2CEB86E4-67E8-415D-AF6B-AB51DBD4B28A}" type="parTrans" cxnId="{5BF82200-5DD7-4233-87FD-5A7160673AA8}">
      <dgm:prSet/>
      <dgm:spPr/>
      <dgm:t>
        <a:bodyPr/>
        <a:lstStyle/>
        <a:p>
          <a:endParaRPr lang="es-EC"/>
        </a:p>
      </dgm:t>
    </dgm:pt>
    <dgm:pt modelId="{3DE04FFC-DEC7-4537-BBF9-67DB12FCFA61}" type="pres">
      <dgm:prSet presAssocID="{6366BDF6-6FFF-47F8-9D8B-69D9507F176A}" presName="Name0" presStyleCnt="0">
        <dgm:presLayoutVars>
          <dgm:chMax val="7"/>
          <dgm:chPref val="7"/>
          <dgm:dir/>
          <dgm:animOne val="branch"/>
          <dgm:animLvl val="lvl"/>
        </dgm:presLayoutVars>
      </dgm:prSet>
      <dgm:spPr/>
    </dgm:pt>
    <dgm:pt modelId="{DD1D7C56-701E-45C9-A51B-F98E4C5C57D4}" type="pres">
      <dgm:prSet presAssocID="{C63D3D17-7FB6-4D3A-9C58-24FD6AF4454B}" presName="ParentComposite" presStyleCnt="0"/>
      <dgm:spPr/>
    </dgm:pt>
    <dgm:pt modelId="{336E1CA0-9E3A-4753-869A-ABF075FDA181}" type="pres">
      <dgm:prSet presAssocID="{C63D3D17-7FB6-4D3A-9C58-24FD6AF4454B}" presName="Chord" presStyleLbl="bgShp" presStyleIdx="0" presStyleCnt="2" custLinFactNeighborX="1242" custLinFactNeighborY="67060"/>
      <dgm:spPr/>
    </dgm:pt>
    <dgm:pt modelId="{1E6B0EF9-1E95-4462-9A86-E956DF31FBAC}" type="pres">
      <dgm:prSet presAssocID="{C63D3D17-7FB6-4D3A-9C58-24FD6AF4454B}" presName="Pie" presStyleLbl="alignNode1" presStyleIdx="0" presStyleCnt="2" custLinFactNeighborY="82331"/>
      <dgm:spPr/>
    </dgm:pt>
    <dgm:pt modelId="{844B34E9-5EE5-4EC1-8C17-7A83966C6BE4}" type="pres">
      <dgm:prSet presAssocID="{C63D3D17-7FB6-4D3A-9C58-24FD6AF4454B}" presName="Parent" presStyleLbl="revTx" presStyleIdx="0" presStyleCnt="4" custAng="5400000" custScaleY="167606" custLinFactX="200000" custLinFactNeighborX="269833" custLinFactNeighborY="-99666">
        <dgm:presLayoutVars>
          <dgm:chMax val="1"/>
          <dgm:chPref val="1"/>
          <dgm:bulletEnabled val="1"/>
        </dgm:presLayoutVars>
      </dgm:prSet>
      <dgm:spPr/>
      <dgm:t>
        <a:bodyPr/>
        <a:lstStyle/>
        <a:p>
          <a:endParaRPr lang="es-EC"/>
        </a:p>
      </dgm:t>
    </dgm:pt>
    <dgm:pt modelId="{0259C0C4-5D26-4D1F-90ED-FD5DBD2F876C}" type="pres">
      <dgm:prSet presAssocID="{858F67B4-659E-4BA1-99A9-A5509FA9DA05}" presName="negSibTrans" presStyleCnt="0"/>
      <dgm:spPr/>
    </dgm:pt>
    <dgm:pt modelId="{7D7B83B7-6946-43E4-8896-007827155F49}" type="pres">
      <dgm:prSet presAssocID="{C63D3D17-7FB6-4D3A-9C58-24FD6AF4454B}" presName="composite" presStyleCnt="0"/>
      <dgm:spPr/>
    </dgm:pt>
    <dgm:pt modelId="{82299B15-F075-468A-AD6E-02732CD2FB28}" type="pres">
      <dgm:prSet presAssocID="{C63D3D17-7FB6-4D3A-9C58-24FD6AF4454B}" presName="Child" presStyleLbl="revTx" presStyleIdx="1" presStyleCnt="4" custScaleX="239476" custScaleY="122110" custLinFactNeighborX="-3105" custLinFactNeighborY="13350">
        <dgm:presLayoutVars>
          <dgm:chMax val="0"/>
          <dgm:chPref val="0"/>
          <dgm:bulletEnabled val="1"/>
        </dgm:presLayoutVars>
      </dgm:prSet>
      <dgm:spPr/>
      <dgm:t>
        <a:bodyPr/>
        <a:lstStyle/>
        <a:p>
          <a:endParaRPr lang="es-EC"/>
        </a:p>
      </dgm:t>
    </dgm:pt>
    <dgm:pt modelId="{1696B80C-C10D-48EE-A71E-8589E9A4ED02}" type="pres">
      <dgm:prSet presAssocID="{6F9A4347-44E1-40C2-BCD7-E2FA83F9C075}" presName="sibTrans" presStyleCnt="0"/>
      <dgm:spPr/>
    </dgm:pt>
    <dgm:pt modelId="{AFFCA4FD-6FB5-46B8-8467-F2195A2B8777}" type="pres">
      <dgm:prSet presAssocID="{4E2A6297-FC3E-4043-8384-957A9C234836}" presName="ParentComposite" presStyleCnt="0"/>
      <dgm:spPr/>
    </dgm:pt>
    <dgm:pt modelId="{9FB93D8C-E57B-43A1-B2C0-B94B3CE2AA17}" type="pres">
      <dgm:prSet presAssocID="{4E2A6297-FC3E-4043-8384-957A9C234836}" presName="Chord" presStyleLbl="bgShp" presStyleIdx="1" presStyleCnt="2" custLinFactNeighborX="3725" custLinFactNeighborY="52158"/>
      <dgm:spPr/>
    </dgm:pt>
    <dgm:pt modelId="{4ACBF83E-EB7B-4748-8BCE-28DDF8847C21}" type="pres">
      <dgm:prSet presAssocID="{4E2A6297-FC3E-4043-8384-957A9C234836}" presName="Pie" presStyleLbl="alignNode1" presStyleIdx="1" presStyleCnt="2" custLinFactNeighborX="4657" custLinFactNeighborY="65197"/>
      <dgm:spPr/>
    </dgm:pt>
    <dgm:pt modelId="{9CF8ED0E-3458-4979-B9CD-675510851B33}" type="pres">
      <dgm:prSet presAssocID="{4E2A6297-FC3E-4043-8384-957A9C234836}" presName="Parent" presStyleLbl="revTx" presStyleIdx="2" presStyleCnt="4" custAng="5400000" custScaleY="188837" custLinFactX="168421" custLinFactNeighborX="200000" custLinFactNeighborY="-99315">
        <dgm:presLayoutVars>
          <dgm:chMax val="1"/>
          <dgm:chPref val="1"/>
          <dgm:bulletEnabled val="1"/>
        </dgm:presLayoutVars>
      </dgm:prSet>
      <dgm:spPr/>
      <dgm:t>
        <a:bodyPr/>
        <a:lstStyle/>
        <a:p>
          <a:endParaRPr lang="es-EC"/>
        </a:p>
      </dgm:t>
    </dgm:pt>
    <dgm:pt modelId="{F2B14763-2246-4F2A-A6FE-A058B3743406}" type="pres">
      <dgm:prSet presAssocID="{8B042475-8F1B-4AB6-8E2F-B0FA03FD4DCF}" presName="negSibTrans" presStyleCnt="0"/>
      <dgm:spPr/>
    </dgm:pt>
    <dgm:pt modelId="{A0E5A9AA-D637-4BF0-87BE-A4AF25A337ED}" type="pres">
      <dgm:prSet presAssocID="{4E2A6297-FC3E-4043-8384-957A9C234836}" presName="composite" presStyleCnt="0"/>
      <dgm:spPr/>
    </dgm:pt>
    <dgm:pt modelId="{C7611389-759E-4C4F-83E0-5A0993B4339B}" type="pres">
      <dgm:prSet presAssocID="{4E2A6297-FC3E-4043-8384-957A9C234836}" presName="Child" presStyleLbl="revTx" presStyleIdx="3" presStyleCnt="4" custScaleX="236658" custScaleY="117095" custLinFactNeighborX="-621" custLinFactNeighborY="5899">
        <dgm:presLayoutVars>
          <dgm:chMax val="0"/>
          <dgm:chPref val="0"/>
          <dgm:bulletEnabled val="1"/>
        </dgm:presLayoutVars>
      </dgm:prSet>
      <dgm:spPr/>
      <dgm:t>
        <a:bodyPr/>
        <a:lstStyle/>
        <a:p>
          <a:endParaRPr lang="es-EC"/>
        </a:p>
      </dgm:t>
    </dgm:pt>
  </dgm:ptLst>
  <dgm:cxnLst>
    <dgm:cxn modelId="{2C3708C4-54D0-46C8-94BC-13548C12A6E8}" srcId="{6366BDF6-6FFF-47F8-9D8B-69D9507F176A}" destId="{C63D3D17-7FB6-4D3A-9C58-24FD6AF4454B}" srcOrd="0" destOrd="0" parTransId="{3FE2D6C9-27E4-4F05-85E0-AD9961881E11}" sibTransId="{6F9A4347-44E1-40C2-BCD7-E2FA83F9C075}"/>
    <dgm:cxn modelId="{14A892DD-E490-4E00-ADF2-73A62960CD2F}" srcId="{4E2A6297-FC3E-4043-8384-957A9C234836}" destId="{FA292A6F-E9F0-4EF6-8C54-8CB5199FCD63}" srcOrd="0" destOrd="0" parTransId="{45ABDD61-8401-4378-8685-696F8C4A55E4}" sibTransId="{8B042475-8F1B-4AB6-8E2F-B0FA03FD4DCF}"/>
    <dgm:cxn modelId="{0ABE9E23-4885-4B51-8D0F-BD627CAD3CF1}" type="presOf" srcId="{048E4EE5-9C6E-4134-95AF-566D4D497518}" destId="{82299B15-F075-468A-AD6E-02732CD2FB28}" srcOrd="0" destOrd="1" presId="urn:microsoft.com/office/officeart/2009/3/layout/PieProcess"/>
    <dgm:cxn modelId="{152D91D6-B296-4964-BF3D-35BA41B570A2}" type="presOf" srcId="{FA292A6F-E9F0-4EF6-8C54-8CB5199FCD63}" destId="{C7611389-759E-4C4F-83E0-5A0993B4339B}" srcOrd="0" destOrd="0" presId="urn:microsoft.com/office/officeart/2009/3/layout/PieProcess"/>
    <dgm:cxn modelId="{5BF82200-5DD7-4233-87FD-5A7160673AA8}" srcId="{6366BDF6-6FFF-47F8-9D8B-69D9507F176A}" destId="{4E2A6297-FC3E-4043-8384-957A9C234836}" srcOrd="1" destOrd="0" parTransId="{2CEB86E4-67E8-415D-AF6B-AB51DBD4B28A}" sibTransId="{68D8E6CB-9B86-4F51-81A6-4752F94D073C}"/>
    <dgm:cxn modelId="{491FB0C0-CD91-4B3F-B960-83C080FD96D9}" type="presOf" srcId="{4E2A6297-FC3E-4043-8384-957A9C234836}" destId="{9CF8ED0E-3458-4979-B9CD-675510851B33}" srcOrd="0" destOrd="0" presId="urn:microsoft.com/office/officeart/2009/3/layout/PieProcess"/>
    <dgm:cxn modelId="{5A8B87CA-2074-4BCE-8629-30FF1B6048AC}" type="presOf" srcId="{C63D3D17-7FB6-4D3A-9C58-24FD6AF4454B}" destId="{844B34E9-5EE5-4EC1-8C17-7A83966C6BE4}" srcOrd="0" destOrd="0" presId="urn:microsoft.com/office/officeart/2009/3/layout/PieProcess"/>
    <dgm:cxn modelId="{32630E66-AB50-4D2C-91A3-8E1198034C05}" type="presOf" srcId="{AEF24551-8A57-4986-AB3A-F821F7ABC638}" destId="{82299B15-F075-468A-AD6E-02732CD2FB28}" srcOrd="0" destOrd="0" presId="urn:microsoft.com/office/officeart/2009/3/layout/PieProcess"/>
    <dgm:cxn modelId="{AE484114-DDAD-40DA-99EA-12D62DBA6E14}" srcId="{C63D3D17-7FB6-4D3A-9C58-24FD6AF4454B}" destId="{AEF24551-8A57-4986-AB3A-F821F7ABC638}" srcOrd="0" destOrd="0" parTransId="{6F6FB68D-9AA1-4E03-A575-FB334B31566C}" sibTransId="{858F67B4-659E-4BA1-99A9-A5509FA9DA05}"/>
    <dgm:cxn modelId="{76D03758-DC50-499A-BEB1-DA7BEC67E2D5}" type="presOf" srcId="{6366BDF6-6FFF-47F8-9D8B-69D9507F176A}" destId="{3DE04FFC-DEC7-4537-BBF9-67DB12FCFA61}" srcOrd="0" destOrd="0" presId="urn:microsoft.com/office/officeart/2009/3/layout/PieProcess"/>
    <dgm:cxn modelId="{38313434-8BB9-4058-9F7A-D357E8115937}" srcId="{C63D3D17-7FB6-4D3A-9C58-24FD6AF4454B}" destId="{048E4EE5-9C6E-4134-95AF-566D4D497518}" srcOrd="1" destOrd="0" parTransId="{A35DC301-9866-4D1F-A881-91A68B918747}" sibTransId="{81AF50CF-A4DD-4244-813D-75A6D2EE8A78}"/>
    <dgm:cxn modelId="{C95F13D0-E544-498F-B092-9421B7707F00}" type="presParOf" srcId="{3DE04FFC-DEC7-4537-BBF9-67DB12FCFA61}" destId="{DD1D7C56-701E-45C9-A51B-F98E4C5C57D4}" srcOrd="0" destOrd="0" presId="urn:microsoft.com/office/officeart/2009/3/layout/PieProcess"/>
    <dgm:cxn modelId="{67E83F05-C2BC-4E42-868D-1CD978B1BB42}" type="presParOf" srcId="{DD1D7C56-701E-45C9-A51B-F98E4C5C57D4}" destId="{336E1CA0-9E3A-4753-869A-ABF075FDA181}" srcOrd="0" destOrd="0" presId="urn:microsoft.com/office/officeart/2009/3/layout/PieProcess"/>
    <dgm:cxn modelId="{07975A06-BAE2-457C-B68F-3806D744845F}" type="presParOf" srcId="{DD1D7C56-701E-45C9-A51B-F98E4C5C57D4}" destId="{1E6B0EF9-1E95-4462-9A86-E956DF31FBAC}" srcOrd="1" destOrd="0" presId="urn:microsoft.com/office/officeart/2009/3/layout/PieProcess"/>
    <dgm:cxn modelId="{9F4240D3-C7DD-41AF-9179-D2158D3D1641}" type="presParOf" srcId="{DD1D7C56-701E-45C9-A51B-F98E4C5C57D4}" destId="{844B34E9-5EE5-4EC1-8C17-7A83966C6BE4}" srcOrd="2" destOrd="0" presId="urn:microsoft.com/office/officeart/2009/3/layout/PieProcess"/>
    <dgm:cxn modelId="{92630680-BF80-4705-96D3-E528C5959DFA}" type="presParOf" srcId="{3DE04FFC-DEC7-4537-BBF9-67DB12FCFA61}" destId="{0259C0C4-5D26-4D1F-90ED-FD5DBD2F876C}" srcOrd="1" destOrd="0" presId="urn:microsoft.com/office/officeart/2009/3/layout/PieProcess"/>
    <dgm:cxn modelId="{3136279E-B3EB-482B-B1EE-38351D0561C1}" type="presParOf" srcId="{3DE04FFC-DEC7-4537-BBF9-67DB12FCFA61}" destId="{7D7B83B7-6946-43E4-8896-007827155F49}" srcOrd="2" destOrd="0" presId="urn:microsoft.com/office/officeart/2009/3/layout/PieProcess"/>
    <dgm:cxn modelId="{B48A5C77-668F-47A1-B3FE-7489D87B5325}" type="presParOf" srcId="{7D7B83B7-6946-43E4-8896-007827155F49}" destId="{82299B15-F075-468A-AD6E-02732CD2FB28}" srcOrd="0" destOrd="0" presId="urn:microsoft.com/office/officeart/2009/3/layout/PieProcess"/>
    <dgm:cxn modelId="{044E12B3-34B1-4EE0-B320-32983E6A7A07}" type="presParOf" srcId="{3DE04FFC-DEC7-4537-BBF9-67DB12FCFA61}" destId="{1696B80C-C10D-48EE-A71E-8589E9A4ED02}" srcOrd="3" destOrd="0" presId="urn:microsoft.com/office/officeart/2009/3/layout/PieProcess"/>
    <dgm:cxn modelId="{F9C4A22E-534B-4E52-90AB-B280225FBC6B}" type="presParOf" srcId="{3DE04FFC-DEC7-4537-BBF9-67DB12FCFA61}" destId="{AFFCA4FD-6FB5-46B8-8467-F2195A2B8777}" srcOrd="4" destOrd="0" presId="urn:microsoft.com/office/officeart/2009/3/layout/PieProcess"/>
    <dgm:cxn modelId="{A1FDF033-40EB-4195-AE91-2FDF06F68E02}" type="presParOf" srcId="{AFFCA4FD-6FB5-46B8-8467-F2195A2B8777}" destId="{9FB93D8C-E57B-43A1-B2C0-B94B3CE2AA17}" srcOrd="0" destOrd="0" presId="urn:microsoft.com/office/officeart/2009/3/layout/PieProcess"/>
    <dgm:cxn modelId="{3F228829-46C7-4B30-A3D5-4B7F607A9793}" type="presParOf" srcId="{AFFCA4FD-6FB5-46B8-8467-F2195A2B8777}" destId="{4ACBF83E-EB7B-4748-8BCE-28DDF8847C21}" srcOrd="1" destOrd="0" presId="urn:microsoft.com/office/officeart/2009/3/layout/PieProcess"/>
    <dgm:cxn modelId="{99E328EE-5064-422A-ADFB-46C6DEE12333}" type="presParOf" srcId="{AFFCA4FD-6FB5-46B8-8467-F2195A2B8777}" destId="{9CF8ED0E-3458-4979-B9CD-675510851B33}" srcOrd="2" destOrd="0" presId="urn:microsoft.com/office/officeart/2009/3/layout/PieProcess"/>
    <dgm:cxn modelId="{01F2DC05-1F2E-49A4-A811-7510069C95A2}" type="presParOf" srcId="{3DE04FFC-DEC7-4537-BBF9-67DB12FCFA61}" destId="{F2B14763-2246-4F2A-A6FE-A058B3743406}" srcOrd="5" destOrd="0" presId="urn:microsoft.com/office/officeart/2009/3/layout/PieProcess"/>
    <dgm:cxn modelId="{FCE2596B-ABD0-418C-B586-193C71882EB9}" type="presParOf" srcId="{3DE04FFC-DEC7-4537-BBF9-67DB12FCFA61}" destId="{A0E5A9AA-D637-4BF0-87BE-A4AF25A337ED}" srcOrd="6" destOrd="0" presId="urn:microsoft.com/office/officeart/2009/3/layout/PieProcess"/>
    <dgm:cxn modelId="{F8D5E17E-FF83-4AD9-BEBA-C3348EB25CCC}" type="presParOf" srcId="{A0E5A9AA-D637-4BF0-87BE-A4AF25A337ED}" destId="{C7611389-759E-4C4F-83E0-5A0993B4339B}"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66BDF6-6FFF-47F8-9D8B-69D9507F176A}" type="doc">
      <dgm:prSet loTypeId="urn:microsoft.com/office/officeart/2005/8/layout/bList2" loCatId="list" qsTypeId="urn:microsoft.com/office/officeart/2005/8/quickstyle/simple4" qsCatId="simple" csTypeId="urn:microsoft.com/office/officeart/2005/8/colors/colorful5" csCatId="colorful" phldr="1"/>
      <dgm:spPr/>
    </dgm:pt>
    <dgm:pt modelId="{C63D3D17-7FB6-4D3A-9C58-24FD6AF4454B}">
      <dgm:prSet phldrT="[Texto]" custT="1"/>
      <dgm:spPr/>
      <dgm:t>
        <a:bodyPr vert="horz"/>
        <a:lstStyle/>
        <a:p>
          <a:r>
            <a:rPr lang="es-EC" sz="2400" dirty="0" smtClean="0">
              <a:solidFill>
                <a:schemeClr val="tx1"/>
              </a:solidFill>
            </a:rPr>
            <a:t>Tipo de Investigación </a:t>
          </a:r>
          <a:endParaRPr lang="es-EC" sz="2400" dirty="0">
            <a:solidFill>
              <a:schemeClr val="tx1"/>
            </a:solidFill>
          </a:endParaRPr>
        </a:p>
      </dgm:t>
    </dgm:pt>
    <dgm:pt modelId="{3FE2D6C9-27E4-4F05-85E0-AD9961881E11}" type="parTrans" cxnId="{2C3708C4-54D0-46C8-94BC-13548C12A6E8}">
      <dgm:prSet/>
      <dgm:spPr/>
      <dgm:t>
        <a:bodyPr/>
        <a:lstStyle/>
        <a:p>
          <a:endParaRPr lang="es-EC" sz="2000"/>
        </a:p>
      </dgm:t>
    </dgm:pt>
    <dgm:pt modelId="{6F9A4347-44E1-40C2-BCD7-E2FA83F9C075}" type="sibTrans" cxnId="{2C3708C4-54D0-46C8-94BC-13548C12A6E8}">
      <dgm:prSet/>
      <dgm:spPr/>
      <dgm:t>
        <a:bodyPr/>
        <a:lstStyle/>
        <a:p>
          <a:endParaRPr lang="es-EC" sz="2000"/>
        </a:p>
      </dgm:t>
    </dgm:pt>
    <dgm:pt modelId="{0BF4808F-E0FC-4F29-AE78-6C438540A487}">
      <dgm:prSet phldrT="[Texto]" custT="1"/>
      <dgm:spPr/>
      <dgm:t>
        <a:bodyPr vert="horz"/>
        <a:lstStyle/>
        <a:p>
          <a:r>
            <a:rPr lang="es-EC" sz="2400" dirty="0" smtClean="0">
              <a:solidFill>
                <a:schemeClr val="tx1"/>
              </a:solidFill>
            </a:rPr>
            <a:t>Exploratoria</a:t>
          </a:r>
          <a:endParaRPr lang="es-EC" sz="2400" dirty="0">
            <a:solidFill>
              <a:schemeClr val="tx1"/>
            </a:solidFill>
          </a:endParaRPr>
        </a:p>
      </dgm:t>
    </dgm:pt>
    <dgm:pt modelId="{8E9F79B6-9EB7-4615-8D9A-7E80813DAB84}" type="parTrans" cxnId="{F451FB2E-8C64-4A8A-8DCD-A807B2716F25}">
      <dgm:prSet/>
      <dgm:spPr/>
      <dgm:t>
        <a:bodyPr/>
        <a:lstStyle/>
        <a:p>
          <a:endParaRPr lang="es-EC" sz="2000"/>
        </a:p>
      </dgm:t>
    </dgm:pt>
    <dgm:pt modelId="{4B9D6DB6-BDE5-430F-95F2-3980CCB90E38}" type="sibTrans" cxnId="{F451FB2E-8C64-4A8A-8DCD-A807B2716F25}">
      <dgm:prSet/>
      <dgm:spPr/>
      <dgm:t>
        <a:bodyPr/>
        <a:lstStyle/>
        <a:p>
          <a:endParaRPr lang="es-EC" sz="2000"/>
        </a:p>
      </dgm:t>
    </dgm:pt>
    <dgm:pt modelId="{532EE94D-91EE-42F6-9085-2AE186E0C2E0}">
      <dgm:prSet phldrT="[Texto]" custT="1"/>
      <dgm:spPr/>
      <dgm:t>
        <a:bodyPr vert="horz"/>
        <a:lstStyle/>
        <a:p>
          <a:r>
            <a:rPr lang="es-EC" sz="2800" dirty="0" smtClean="0">
              <a:solidFill>
                <a:schemeClr val="tx1"/>
              </a:solidFill>
            </a:rPr>
            <a:t>Enfoque</a:t>
          </a:r>
          <a:endParaRPr lang="es-EC" sz="2800" dirty="0">
            <a:solidFill>
              <a:schemeClr val="tx1"/>
            </a:solidFill>
          </a:endParaRPr>
        </a:p>
      </dgm:t>
    </dgm:pt>
    <dgm:pt modelId="{42E8E6A0-B286-45CE-9130-FC4D9520EFDB}" type="parTrans" cxnId="{22CA266C-D53C-4E85-899E-CA2864B25EFD}">
      <dgm:prSet/>
      <dgm:spPr/>
      <dgm:t>
        <a:bodyPr/>
        <a:lstStyle/>
        <a:p>
          <a:endParaRPr lang="es-EC" sz="2000"/>
        </a:p>
      </dgm:t>
    </dgm:pt>
    <dgm:pt modelId="{C3B21F09-0BA8-4904-9877-BC2B03644C00}" type="sibTrans" cxnId="{22CA266C-D53C-4E85-899E-CA2864B25EFD}">
      <dgm:prSet/>
      <dgm:spPr/>
      <dgm:t>
        <a:bodyPr/>
        <a:lstStyle/>
        <a:p>
          <a:endParaRPr lang="es-EC" sz="2000"/>
        </a:p>
      </dgm:t>
    </dgm:pt>
    <dgm:pt modelId="{ABB24660-1A37-4118-9DAF-AAD026963608}">
      <dgm:prSet phldrT="[Texto]" custT="1"/>
      <dgm:spPr/>
      <dgm:t>
        <a:bodyPr vert="horz"/>
        <a:lstStyle/>
        <a:p>
          <a:r>
            <a:rPr lang="es-EC" sz="2400" dirty="0" smtClean="0">
              <a:solidFill>
                <a:schemeClr val="tx1"/>
              </a:solidFill>
            </a:rPr>
            <a:t>Cuantitativo</a:t>
          </a:r>
          <a:endParaRPr lang="es-EC" sz="2400" dirty="0">
            <a:solidFill>
              <a:schemeClr val="tx1"/>
            </a:solidFill>
          </a:endParaRPr>
        </a:p>
      </dgm:t>
    </dgm:pt>
    <dgm:pt modelId="{D478E036-C254-4933-A0CC-54113C20BF68}" type="parTrans" cxnId="{5CBE9A6B-1526-4528-923A-216A27CA4634}">
      <dgm:prSet/>
      <dgm:spPr/>
      <dgm:t>
        <a:bodyPr/>
        <a:lstStyle/>
        <a:p>
          <a:endParaRPr lang="es-EC" sz="2000"/>
        </a:p>
      </dgm:t>
    </dgm:pt>
    <dgm:pt modelId="{B8E22A0B-D942-4CD5-81C6-18A3BA3D996D}" type="sibTrans" cxnId="{5CBE9A6B-1526-4528-923A-216A27CA4634}">
      <dgm:prSet/>
      <dgm:spPr/>
      <dgm:t>
        <a:bodyPr/>
        <a:lstStyle/>
        <a:p>
          <a:endParaRPr lang="es-EC" sz="2000"/>
        </a:p>
      </dgm:t>
    </dgm:pt>
    <dgm:pt modelId="{122F5271-9048-43D2-883B-7DE097419A0D}">
      <dgm:prSet phldrT="[Texto]" custT="1"/>
      <dgm:spPr/>
      <dgm:t>
        <a:bodyPr vert="horz"/>
        <a:lstStyle/>
        <a:p>
          <a:r>
            <a:rPr lang="es-EC" sz="2800" dirty="0" smtClean="0">
              <a:solidFill>
                <a:schemeClr val="tx1"/>
              </a:solidFill>
            </a:rPr>
            <a:t>Hipótesis</a:t>
          </a:r>
          <a:endParaRPr lang="es-EC" sz="2800" dirty="0">
            <a:solidFill>
              <a:schemeClr val="tx1"/>
            </a:solidFill>
          </a:endParaRPr>
        </a:p>
      </dgm:t>
    </dgm:pt>
    <dgm:pt modelId="{5A175B7A-BDC6-4C54-8440-A3EE3DF86362}" type="parTrans" cxnId="{948BDB33-C269-4701-8EA9-DC512AB83A26}">
      <dgm:prSet/>
      <dgm:spPr/>
      <dgm:t>
        <a:bodyPr/>
        <a:lstStyle/>
        <a:p>
          <a:endParaRPr lang="es-EC" sz="2000"/>
        </a:p>
      </dgm:t>
    </dgm:pt>
    <dgm:pt modelId="{5E92CB43-F513-4D4E-B62C-755650468D82}" type="sibTrans" cxnId="{948BDB33-C269-4701-8EA9-DC512AB83A26}">
      <dgm:prSet/>
      <dgm:spPr/>
      <dgm:t>
        <a:bodyPr/>
        <a:lstStyle/>
        <a:p>
          <a:endParaRPr lang="es-EC" sz="2000"/>
        </a:p>
      </dgm:t>
    </dgm:pt>
    <dgm:pt modelId="{A3255636-AF65-4F7D-BBEE-88896EE8DA7E}">
      <dgm:prSet phldrT="[Texto]" custT="1"/>
      <dgm:spPr/>
      <dgm:t>
        <a:bodyPr vert="horz"/>
        <a:lstStyle/>
        <a:p>
          <a:r>
            <a:rPr lang="es-EC" sz="2400" dirty="0" smtClean="0">
              <a:solidFill>
                <a:schemeClr val="tx1"/>
              </a:solidFill>
            </a:rPr>
            <a:t>Transversal </a:t>
          </a:r>
          <a:endParaRPr lang="es-EC" sz="2400" dirty="0">
            <a:solidFill>
              <a:schemeClr val="tx1"/>
            </a:solidFill>
          </a:endParaRPr>
        </a:p>
      </dgm:t>
    </dgm:pt>
    <dgm:pt modelId="{C1C0F0BE-3AC8-4B44-A6D3-41A48EBC97E4}" type="parTrans" cxnId="{258F8EE1-7818-4491-81DA-620D8CA4362C}">
      <dgm:prSet/>
      <dgm:spPr/>
      <dgm:t>
        <a:bodyPr/>
        <a:lstStyle/>
        <a:p>
          <a:endParaRPr lang="es-EC" sz="2000"/>
        </a:p>
      </dgm:t>
    </dgm:pt>
    <dgm:pt modelId="{48B9A00B-6F34-4BA3-BB6E-B6EE352D0082}" type="sibTrans" cxnId="{258F8EE1-7818-4491-81DA-620D8CA4362C}">
      <dgm:prSet/>
      <dgm:spPr/>
      <dgm:t>
        <a:bodyPr/>
        <a:lstStyle/>
        <a:p>
          <a:endParaRPr lang="es-EC" sz="2000"/>
        </a:p>
      </dgm:t>
    </dgm:pt>
    <dgm:pt modelId="{6CF1956F-5896-42B5-8294-E3DDDEA4CAD7}">
      <dgm:prSet phldrT="[Texto]" custT="1"/>
      <dgm:spPr/>
      <dgm:t>
        <a:bodyPr vert="horz"/>
        <a:lstStyle/>
        <a:p>
          <a:r>
            <a:rPr lang="es-EC" sz="2400" dirty="0" smtClean="0">
              <a:solidFill>
                <a:schemeClr val="tx1"/>
              </a:solidFill>
            </a:rPr>
            <a:t>No experimental</a:t>
          </a:r>
          <a:endParaRPr lang="es-EC" sz="2400" dirty="0">
            <a:solidFill>
              <a:schemeClr val="tx1"/>
            </a:solidFill>
          </a:endParaRPr>
        </a:p>
      </dgm:t>
    </dgm:pt>
    <dgm:pt modelId="{685A6CB0-C71D-4DA6-97DC-E73D05024D74}" type="parTrans" cxnId="{E10EA173-4126-4022-B486-AF45F483DEBB}">
      <dgm:prSet/>
      <dgm:spPr/>
      <dgm:t>
        <a:bodyPr/>
        <a:lstStyle/>
        <a:p>
          <a:endParaRPr lang="es-EC" sz="2000"/>
        </a:p>
      </dgm:t>
    </dgm:pt>
    <dgm:pt modelId="{28D53342-C89B-42CB-A6E8-656A249377D4}" type="sibTrans" cxnId="{E10EA173-4126-4022-B486-AF45F483DEBB}">
      <dgm:prSet/>
      <dgm:spPr/>
      <dgm:t>
        <a:bodyPr/>
        <a:lstStyle/>
        <a:p>
          <a:endParaRPr lang="es-EC" sz="2000"/>
        </a:p>
      </dgm:t>
    </dgm:pt>
    <dgm:pt modelId="{BB238ACE-9A41-429D-B249-78D4DA948853}">
      <dgm:prSet phldrT="[Texto]" custT="1"/>
      <dgm:spPr/>
      <dgm:t>
        <a:bodyPr vert="horz"/>
        <a:lstStyle/>
        <a:p>
          <a:r>
            <a:rPr lang="es-EC" sz="2400" dirty="0" smtClean="0">
              <a:solidFill>
                <a:schemeClr val="tx1"/>
              </a:solidFill>
            </a:rPr>
            <a:t>Correlacional</a:t>
          </a:r>
          <a:endParaRPr lang="es-EC" sz="2400" dirty="0">
            <a:solidFill>
              <a:schemeClr val="tx1"/>
            </a:solidFill>
          </a:endParaRPr>
        </a:p>
      </dgm:t>
    </dgm:pt>
    <dgm:pt modelId="{94FC1FCA-4966-4077-8874-34FC64B00006}" type="parTrans" cxnId="{D11366BB-29FA-41A4-8A51-C580EF4E785C}">
      <dgm:prSet/>
      <dgm:spPr/>
      <dgm:t>
        <a:bodyPr/>
        <a:lstStyle/>
        <a:p>
          <a:endParaRPr lang="es-EC" sz="2000"/>
        </a:p>
      </dgm:t>
    </dgm:pt>
    <dgm:pt modelId="{410D0D91-67CC-46BB-A5CB-AB00FAF50B4F}" type="sibTrans" cxnId="{D11366BB-29FA-41A4-8A51-C580EF4E785C}">
      <dgm:prSet/>
      <dgm:spPr/>
      <dgm:t>
        <a:bodyPr/>
        <a:lstStyle/>
        <a:p>
          <a:endParaRPr lang="es-EC" sz="2000"/>
        </a:p>
      </dgm:t>
    </dgm:pt>
    <dgm:pt modelId="{DD44D36E-14A6-4C81-B44E-733601D0152D}">
      <dgm:prSet phldrT="[Texto]" custT="1"/>
      <dgm:spPr/>
      <dgm:t>
        <a:bodyPr/>
        <a:lstStyle/>
        <a:p>
          <a:r>
            <a:rPr lang="es-CO" sz="2200" dirty="0" smtClean="0"/>
            <a:t>H1: la motivación laboral se relaciona con la administración de riesgos de los responsables de la gestión de riesgos de las entidades públicas en la ciudad de Medellín.</a:t>
          </a:r>
          <a:endParaRPr lang="es-EC" sz="2200" dirty="0">
            <a:solidFill>
              <a:schemeClr val="tx1"/>
            </a:solidFill>
          </a:endParaRPr>
        </a:p>
      </dgm:t>
    </dgm:pt>
    <dgm:pt modelId="{337CADBC-716B-4892-961F-F9027F382FA6}" type="parTrans" cxnId="{11030067-A921-4697-9B62-FCC94FC36C4F}">
      <dgm:prSet/>
      <dgm:spPr/>
      <dgm:t>
        <a:bodyPr/>
        <a:lstStyle/>
        <a:p>
          <a:endParaRPr lang="es-EC" sz="2000"/>
        </a:p>
      </dgm:t>
    </dgm:pt>
    <dgm:pt modelId="{B5987159-FF09-480D-8F3B-74FC9142409F}" type="sibTrans" cxnId="{11030067-A921-4697-9B62-FCC94FC36C4F}">
      <dgm:prSet/>
      <dgm:spPr/>
      <dgm:t>
        <a:bodyPr/>
        <a:lstStyle/>
        <a:p>
          <a:endParaRPr lang="es-EC" sz="2000"/>
        </a:p>
      </dgm:t>
    </dgm:pt>
    <dgm:pt modelId="{45FFCF7E-7A80-4067-991E-C8A4CF3E6AA2}" type="pres">
      <dgm:prSet presAssocID="{6366BDF6-6FFF-47F8-9D8B-69D9507F176A}" presName="diagram" presStyleCnt="0">
        <dgm:presLayoutVars>
          <dgm:dir/>
          <dgm:animLvl val="lvl"/>
          <dgm:resizeHandles val="exact"/>
        </dgm:presLayoutVars>
      </dgm:prSet>
      <dgm:spPr/>
    </dgm:pt>
    <dgm:pt modelId="{32B6C197-68E8-40D8-AF00-4115D4047BBD}" type="pres">
      <dgm:prSet presAssocID="{C63D3D17-7FB6-4D3A-9C58-24FD6AF4454B}" presName="compNode" presStyleCnt="0"/>
      <dgm:spPr/>
    </dgm:pt>
    <dgm:pt modelId="{CF330EE4-3407-4459-A6E4-253C93F12167}" type="pres">
      <dgm:prSet presAssocID="{C63D3D17-7FB6-4D3A-9C58-24FD6AF4454B}" presName="childRect" presStyleLbl="bgAcc1" presStyleIdx="0" presStyleCnt="3" custScaleY="232018">
        <dgm:presLayoutVars>
          <dgm:bulletEnabled val="1"/>
        </dgm:presLayoutVars>
      </dgm:prSet>
      <dgm:spPr/>
      <dgm:t>
        <a:bodyPr/>
        <a:lstStyle/>
        <a:p>
          <a:endParaRPr lang="es-EC"/>
        </a:p>
      </dgm:t>
    </dgm:pt>
    <dgm:pt modelId="{370654FB-D126-4257-8D20-895652743D90}" type="pres">
      <dgm:prSet presAssocID="{C63D3D17-7FB6-4D3A-9C58-24FD6AF4454B}" presName="parentText" presStyleLbl="node1" presStyleIdx="0" presStyleCnt="0">
        <dgm:presLayoutVars>
          <dgm:chMax val="0"/>
          <dgm:bulletEnabled val="1"/>
        </dgm:presLayoutVars>
      </dgm:prSet>
      <dgm:spPr/>
      <dgm:t>
        <a:bodyPr/>
        <a:lstStyle/>
        <a:p>
          <a:endParaRPr lang="es-EC"/>
        </a:p>
      </dgm:t>
    </dgm:pt>
    <dgm:pt modelId="{D57F485B-661C-4711-99FD-2C70F8265750}" type="pres">
      <dgm:prSet presAssocID="{C63D3D17-7FB6-4D3A-9C58-24FD6AF4454B}" presName="parentRect" presStyleLbl="alignNode1" presStyleIdx="0" presStyleCnt="3" custLinFactNeighborY="66990"/>
      <dgm:spPr/>
      <dgm:t>
        <a:bodyPr/>
        <a:lstStyle/>
        <a:p>
          <a:endParaRPr lang="es-EC"/>
        </a:p>
      </dgm:t>
    </dgm:pt>
    <dgm:pt modelId="{71EBC429-EDDF-4808-8029-90760C4CE927}" type="pres">
      <dgm:prSet presAssocID="{C63D3D17-7FB6-4D3A-9C58-24FD6AF4454B}" presName="adorn" presStyleLbl="fgAccFollowNode1" presStyleIdx="0" presStyleCnt="3"/>
      <dgm:spPr/>
    </dgm:pt>
    <dgm:pt modelId="{1A854241-D0A5-4A33-8118-C6C9FEEE5AC2}" type="pres">
      <dgm:prSet presAssocID="{6F9A4347-44E1-40C2-BCD7-E2FA83F9C075}" presName="sibTrans" presStyleLbl="sibTrans2D1" presStyleIdx="0" presStyleCnt="0"/>
      <dgm:spPr/>
      <dgm:t>
        <a:bodyPr/>
        <a:lstStyle/>
        <a:p>
          <a:endParaRPr lang="en-US"/>
        </a:p>
      </dgm:t>
    </dgm:pt>
    <dgm:pt modelId="{B703C8D7-BA92-46DE-868C-8A1D2FB5687F}" type="pres">
      <dgm:prSet presAssocID="{532EE94D-91EE-42F6-9085-2AE186E0C2E0}" presName="compNode" presStyleCnt="0"/>
      <dgm:spPr/>
    </dgm:pt>
    <dgm:pt modelId="{6BB93195-804D-4BBE-9E58-462D26ECE10B}" type="pres">
      <dgm:prSet presAssocID="{532EE94D-91EE-42F6-9085-2AE186E0C2E0}" presName="childRect" presStyleLbl="bgAcc1" presStyleIdx="1" presStyleCnt="3" custScaleX="97930" custScaleY="232018">
        <dgm:presLayoutVars>
          <dgm:bulletEnabled val="1"/>
        </dgm:presLayoutVars>
      </dgm:prSet>
      <dgm:spPr/>
      <dgm:t>
        <a:bodyPr/>
        <a:lstStyle/>
        <a:p>
          <a:endParaRPr lang="es-EC"/>
        </a:p>
      </dgm:t>
    </dgm:pt>
    <dgm:pt modelId="{E6921E2D-1A11-44A6-84FC-0A6008D5A4C5}" type="pres">
      <dgm:prSet presAssocID="{532EE94D-91EE-42F6-9085-2AE186E0C2E0}" presName="parentText" presStyleLbl="node1" presStyleIdx="0" presStyleCnt="0">
        <dgm:presLayoutVars>
          <dgm:chMax val="0"/>
          <dgm:bulletEnabled val="1"/>
        </dgm:presLayoutVars>
      </dgm:prSet>
      <dgm:spPr/>
      <dgm:t>
        <a:bodyPr/>
        <a:lstStyle/>
        <a:p>
          <a:endParaRPr lang="es-EC"/>
        </a:p>
      </dgm:t>
    </dgm:pt>
    <dgm:pt modelId="{C8AAC5E9-F71E-45F6-9F1A-21E0177D679F}" type="pres">
      <dgm:prSet presAssocID="{532EE94D-91EE-42F6-9085-2AE186E0C2E0}" presName="parentRect" presStyleLbl="alignNode1" presStyleIdx="1" presStyleCnt="3" custLinFactNeighborY="66990"/>
      <dgm:spPr/>
      <dgm:t>
        <a:bodyPr/>
        <a:lstStyle/>
        <a:p>
          <a:endParaRPr lang="es-EC"/>
        </a:p>
      </dgm:t>
    </dgm:pt>
    <dgm:pt modelId="{C022AC53-7FF8-4534-AAAD-3644E07CE9EF}" type="pres">
      <dgm:prSet presAssocID="{532EE94D-91EE-42F6-9085-2AE186E0C2E0}" presName="adorn" presStyleLbl="fgAccFollowNode1" presStyleIdx="1" presStyleCnt="3"/>
      <dgm:spPr/>
    </dgm:pt>
    <dgm:pt modelId="{BD46BE99-79B1-4D26-B4BA-BE50815903D7}" type="pres">
      <dgm:prSet presAssocID="{C3B21F09-0BA8-4904-9877-BC2B03644C00}" presName="sibTrans" presStyleLbl="sibTrans2D1" presStyleIdx="0" presStyleCnt="0"/>
      <dgm:spPr/>
      <dgm:t>
        <a:bodyPr/>
        <a:lstStyle/>
        <a:p>
          <a:endParaRPr lang="en-US"/>
        </a:p>
      </dgm:t>
    </dgm:pt>
    <dgm:pt modelId="{D33BDEC5-D038-47DA-B459-C06FCA7B4E9C}" type="pres">
      <dgm:prSet presAssocID="{122F5271-9048-43D2-883B-7DE097419A0D}" presName="compNode" presStyleCnt="0"/>
      <dgm:spPr/>
    </dgm:pt>
    <dgm:pt modelId="{DDFCA12A-CDB0-42A1-AB5D-0A23B0AB3FD8}" type="pres">
      <dgm:prSet presAssocID="{122F5271-9048-43D2-883B-7DE097419A0D}" presName="childRect" presStyleLbl="bgAcc1" presStyleIdx="2" presStyleCnt="3" custScaleY="232018">
        <dgm:presLayoutVars>
          <dgm:bulletEnabled val="1"/>
        </dgm:presLayoutVars>
      </dgm:prSet>
      <dgm:spPr/>
      <dgm:t>
        <a:bodyPr/>
        <a:lstStyle/>
        <a:p>
          <a:endParaRPr lang="en-US"/>
        </a:p>
      </dgm:t>
    </dgm:pt>
    <dgm:pt modelId="{5CDC0795-F7AF-4190-A470-8054F0115972}" type="pres">
      <dgm:prSet presAssocID="{122F5271-9048-43D2-883B-7DE097419A0D}" presName="parentText" presStyleLbl="node1" presStyleIdx="0" presStyleCnt="0">
        <dgm:presLayoutVars>
          <dgm:chMax val="0"/>
          <dgm:bulletEnabled val="1"/>
        </dgm:presLayoutVars>
      </dgm:prSet>
      <dgm:spPr/>
      <dgm:t>
        <a:bodyPr/>
        <a:lstStyle/>
        <a:p>
          <a:endParaRPr lang="es-EC"/>
        </a:p>
      </dgm:t>
    </dgm:pt>
    <dgm:pt modelId="{BB4CD160-E54C-435B-9116-D3DFA19BABA4}" type="pres">
      <dgm:prSet presAssocID="{122F5271-9048-43D2-883B-7DE097419A0D}" presName="parentRect" presStyleLbl="alignNode1" presStyleIdx="2" presStyleCnt="3" custLinFactNeighborY="66990"/>
      <dgm:spPr/>
      <dgm:t>
        <a:bodyPr/>
        <a:lstStyle/>
        <a:p>
          <a:endParaRPr lang="es-EC"/>
        </a:p>
      </dgm:t>
    </dgm:pt>
    <dgm:pt modelId="{0349ED61-2BA1-4240-953D-D1DFAE0FB2C9}" type="pres">
      <dgm:prSet presAssocID="{122F5271-9048-43D2-883B-7DE097419A0D}" presName="adorn" presStyleLbl="fgAccFollowNode1" presStyleIdx="2" presStyleCnt="3"/>
      <dgm:spPr/>
    </dgm:pt>
  </dgm:ptLst>
  <dgm:cxnLst>
    <dgm:cxn modelId="{B8A790B0-B552-4E94-ADBA-F1A24A83A92A}" type="presOf" srcId="{532EE94D-91EE-42F6-9085-2AE186E0C2E0}" destId="{C8AAC5E9-F71E-45F6-9F1A-21E0177D679F}" srcOrd="1" destOrd="0" presId="urn:microsoft.com/office/officeart/2005/8/layout/bList2"/>
    <dgm:cxn modelId="{40E700DA-B20D-4ACA-BDFA-7CC731CDE086}" type="presOf" srcId="{0BF4808F-E0FC-4F29-AE78-6C438540A487}" destId="{CF330EE4-3407-4459-A6E4-253C93F12167}" srcOrd="0" destOrd="0" presId="urn:microsoft.com/office/officeart/2005/8/layout/bList2"/>
    <dgm:cxn modelId="{948BDB33-C269-4701-8EA9-DC512AB83A26}" srcId="{6366BDF6-6FFF-47F8-9D8B-69D9507F176A}" destId="{122F5271-9048-43D2-883B-7DE097419A0D}" srcOrd="2" destOrd="0" parTransId="{5A175B7A-BDC6-4C54-8440-A3EE3DF86362}" sibTransId="{5E92CB43-F513-4D4E-B62C-755650468D82}"/>
    <dgm:cxn modelId="{C9C0F7E9-01BF-4291-AA94-2699A7CAF57E}" type="presOf" srcId="{6CF1956F-5896-42B5-8294-E3DDDEA4CAD7}" destId="{CF330EE4-3407-4459-A6E4-253C93F12167}" srcOrd="0" destOrd="3" presId="urn:microsoft.com/office/officeart/2005/8/layout/bList2"/>
    <dgm:cxn modelId="{882BD8FC-9D20-4702-A3EF-05A4183E48CB}" type="presOf" srcId="{C3B21F09-0BA8-4904-9877-BC2B03644C00}" destId="{BD46BE99-79B1-4D26-B4BA-BE50815903D7}" srcOrd="0" destOrd="0" presId="urn:microsoft.com/office/officeart/2005/8/layout/bList2"/>
    <dgm:cxn modelId="{FE58EB7F-DFF2-4C22-AF8D-96CA4B43EF06}" type="presOf" srcId="{DD44D36E-14A6-4C81-B44E-733601D0152D}" destId="{DDFCA12A-CDB0-42A1-AB5D-0A23B0AB3FD8}" srcOrd="0" destOrd="0" presId="urn:microsoft.com/office/officeart/2005/8/layout/bList2"/>
    <dgm:cxn modelId="{F451FB2E-8C64-4A8A-8DCD-A807B2716F25}" srcId="{C63D3D17-7FB6-4D3A-9C58-24FD6AF4454B}" destId="{0BF4808F-E0FC-4F29-AE78-6C438540A487}" srcOrd="0" destOrd="0" parTransId="{8E9F79B6-9EB7-4615-8D9A-7E80813DAB84}" sibTransId="{4B9D6DB6-BDE5-430F-95F2-3980CCB90E38}"/>
    <dgm:cxn modelId="{258F8EE1-7818-4491-81DA-620D8CA4362C}" srcId="{C63D3D17-7FB6-4D3A-9C58-24FD6AF4454B}" destId="{A3255636-AF65-4F7D-BBEE-88896EE8DA7E}" srcOrd="2" destOrd="0" parTransId="{C1C0F0BE-3AC8-4B44-A6D3-41A48EBC97E4}" sibTransId="{48B9A00B-6F34-4BA3-BB6E-B6EE352D0082}"/>
    <dgm:cxn modelId="{64A538CB-CD21-4F48-8CF5-20C517011D88}" type="presOf" srcId="{ABB24660-1A37-4118-9DAF-AAD026963608}" destId="{6BB93195-804D-4BBE-9E58-462D26ECE10B}" srcOrd="0" destOrd="0" presId="urn:microsoft.com/office/officeart/2005/8/layout/bList2"/>
    <dgm:cxn modelId="{11030067-A921-4697-9B62-FCC94FC36C4F}" srcId="{122F5271-9048-43D2-883B-7DE097419A0D}" destId="{DD44D36E-14A6-4C81-B44E-733601D0152D}" srcOrd="0" destOrd="0" parTransId="{337CADBC-716B-4892-961F-F9027F382FA6}" sibTransId="{B5987159-FF09-480D-8F3B-74FC9142409F}"/>
    <dgm:cxn modelId="{E10EA173-4126-4022-B486-AF45F483DEBB}" srcId="{C63D3D17-7FB6-4D3A-9C58-24FD6AF4454B}" destId="{6CF1956F-5896-42B5-8294-E3DDDEA4CAD7}" srcOrd="3" destOrd="0" parTransId="{685A6CB0-C71D-4DA6-97DC-E73D05024D74}" sibTransId="{28D53342-C89B-42CB-A6E8-656A249377D4}"/>
    <dgm:cxn modelId="{A022740B-A78B-46CB-B188-49B4CEE7219F}" type="presOf" srcId="{122F5271-9048-43D2-883B-7DE097419A0D}" destId="{5CDC0795-F7AF-4190-A470-8054F0115972}" srcOrd="0" destOrd="0" presId="urn:microsoft.com/office/officeart/2005/8/layout/bList2"/>
    <dgm:cxn modelId="{D3965D26-F1DF-48CE-9A09-0A1C2E192B59}" type="presOf" srcId="{6F9A4347-44E1-40C2-BCD7-E2FA83F9C075}" destId="{1A854241-D0A5-4A33-8118-C6C9FEEE5AC2}" srcOrd="0" destOrd="0" presId="urn:microsoft.com/office/officeart/2005/8/layout/bList2"/>
    <dgm:cxn modelId="{06EF6757-ECB4-4125-8611-2F78C96E9EC3}" type="presOf" srcId="{6366BDF6-6FFF-47F8-9D8B-69D9507F176A}" destId="{45FFCF7E-7A80-4067-991E-C8A4CF3E6AA2}" srcOrd="0" destOrd="0" presId="urn:microsoft.com/office/officeart/2005/8/layout/bList2"/>
    <dgm:cxn modelId="{EEB013ED-B503-48DF-A395-2F9C57F8438D}" type="presOf" srcId="{C63D3D17-7FB6-4D3A-9C58-24FD6AF4454B}" destId="{D57F485B-661C-4711-99FD-2C70F8265750}" srcOrd="1" destOrd="0" presId="urn:microsoft.com/office/officeart/2005/8/layout/bList2"/>
    <dgm:cxn modelId="{AB2E2EA3-445C-48B0-BF9A-0B72444026CD}" type="presOf" srcId="{A3255636-AF65-4F7D-BBEE-88896EE8DA7E}" destId="{CF330EE4-3407-4459-A6E4-253C93F12167}" srcOrd="0" destOrd="2" presId="urn:microsoft.com/office/officeart/2005/8/layout/bList2"/>
    <dgm:cxn modelId="{0B86A484-45CE-4410-9DD2-B4613F481EC5}" type="presOf" srcId="{122F5271-9048-43D2-883B-7DE097419A0D}" destId="{BB4CD160-E54C-435B-9116-D3DFA19BABA4}" srcOrd="1" destOrd="0" presId="urn:microsoft.com/office/officeart/2005/8/layout/bList2"/>
    <dgm:cxn modelId="{22CA266C-D53C-4E85-899E-CA2864B25EFD}" srcId="{6366BDF6-6FFF-47F8-9D8B-69D9507F176A}" destId="{532EE94D-91EE-42F6-9085-2AE186E0C2E0}" srcOrd="1" destOrd="0" parTransId="{42E8E6A0-B286-45CE-9130-FC4D9520EFDB}" sibTransId="{C3B21F09-0BA8-4904-9877-BC2B03644C00}"/>
    <dgm:cxn modelId="{3ED67017-01E0-416F-8018-7D0C3CABC950}" type="presOf" srcId="{C63D3D17-7FB6-4D3A-9C58-24FD6AF4454B}" destId="{370654FB-D126-4257-8D20-895652743D90}" srcOrd="0" destOrd="0" presId="urn:microsoft.com/office/officeart/2005/8/layout/bList2"/>
    <dgm:cxn modelId="{2C3708C4-54D0-46C8-94BC-13548C12A6E8}" srcId="{6366BDF6-6FFF-47F8-9D8B-69D9507F176A}" destId="{C63D3D17-7FB6-4D3A-9C58-24FD6AF4454B}" srcOrd="0" destOrd="0" parTransId="{3FE2D6C9-27E4-4F05-85E0-AD9961881E11}" sibTransId="{6F9A4347-44E1-40C2-BCD7-E2FA83F9C075}"/>
    <dgm:cxn modelId="{33D00A64-BBD8-4441-83D7-5BB0A3ABB543}" type="presOf" srcId="{532EE94D-91EE-42F6-9085-2AE186E0C2E0}" destId="{E6921E2D-1A11-44A6-84FC-0A6008D5A4C5}" srcOrd="0" destOrd="0" presId="urn:microsoft.com/office/officeart/2005/8/layout/bList2"/>
    <dgm:cxn modelId="{D11366BB-29FA-41A4-8A51-C580EF4E785C}" srcId="{C63D3D17-7FB6-4D3A-9C58-24FD6AF4454B}" destId="{BB238ACE-9A41-429D-B249-78D4DA948853}" srcOrd="1" destOrd="0" parTransId="{94FC1FCA-4966-4077-8874-34FC64B00006}" sibTransId="{410D0D91-67CC-46BB-A5CB-AB00FAF50B4F}"/>
    <dgm:cxn modelId="{5CBE9A6B-1526-4528-923A-216A27CA4634}" srcId="{532EE94D-91EE-42F6-9085-2AE186E0C2E0}" destId="{ABB24660-1A37-4118-9DAF-AAD026963608}" srcOrd="0" destOrd="0" parTransId="{D478E036-C254-4933-A0CC-54113C20BF68}" sibTransId="{B8E22A0B-D942-4CD5-81C6-18A3BA3D996D}"/>
    <dgm:cxn modelId="{982F2565-D8DB-4542-B34B-77746B7389F7}" type="presOf" srcId="{BB238ACE-9A41-429D-B249-78D4DA948853}" destId="{CF330EE4-3407-4459-A6E4-253C93F12167}" srcOrd="0" destOrd="1" presId="urn:microsoft.com/office/officeart/2005/8/layout/bList2"/>
    <dgm:cxn modelId="{5FF0F7BF-325B-43BC-8D55-B63F66015F1D}" type="presParOf" srcId="{45FFCF7E-7A80-4067-991E-C8A4CF3E6AA2}" destId="{32B6C197-68E8-40D8-AF00-4115D4047BBD}" srcOrd="0" destOrd="0" presId="urn:microsoft.com/office/officeart/2005/8/layout/bList2"/>
    <dgm:cxn modelId="{476CE378-2E78-40EB-965B-5A8DA5CF5A7F}" type="presParOf" srcId="{32B6C197-68E8-40D8-AF00-4115D4047BBD}" destId="{CF330EE4-3407-4459-A6E4-253C93F12167}" srcOrd="0" destOrd="0" presId="urn:microsoft.com/office/officeart/2005/8/layout/bList2"/>
    <dgm:cxn modelId="{780D0117-F020-4CA9-ACBE-7087840E56EB}" type="presParOf" srcId="{32B6C197-68E8-40D8-AF00-4115D4047BBD}" destId="{370654FB-D126-4257-8D20-895652743D90}" srcOrd="1" destOrd="0" presId="urn:microsoft.com/office/officeart/2005/8/layout/bList2"/>
    <dgm:cxn modelId="{146A0FD8-36ED-41A4-8AD0-7D8AB4003E8C}" type="presParOf" srcId="{32B6C197-68E8-40D8-AF00-4115D4047BBD}" destId="{D57F485B-661C-4711-99FD-2C70F8265750}" srcOrd="2" destOrd="0" presId="urn:microsoft.com/office/officeart/2005/8/layout/bList2"/>
    <dgm:cxn modelId="{00A7B5F0-67A2-4AFC-A479-91B531D876B4}" type="presParOf" srcId="{32B6C197-68E8-40D8-AF00-4115D4047BBD}" destId="{71EBC429-EDDF-4808-8029-90760C4CE927}" srcOrd="3" destOrd="0" presId="urn:microsoft.com/office/officeart/2005/8/layout/bList2"/>
    <dgm:cxn modelId="{46FBB568-AB83-4214-ABA7-7DE240858137}" type="presParOf" srcId="{45FFCF7E-7A80-4067-991E-C8A4CF3E6AA2}" destId="{1A854241-D0A5-4A33-8118-C6C9FEEE5AC2}" srcOrd="1" destOrd="0" presId="urn:microsoft.com/office/officeart/2005/8/layout/bList2"/>
    <dgm:cxn modelId="{0AD5A40D-4000-4A9F-8859-58698BC28BA5}" type="presParOf" srcId="{45FFCF7E-7A80-4067-991E-C8A4CF3E6AA2}" destId="{B703C8D7-BA92-46DE-868C-8A1D2FB5687F}" srcOrd="2" destOrd="0" presId="urn:microsoft.com/office/officeart/2005/8/layout/bList2"/>
    <dgm:cxn modelId="{3D63A3D7-899A-4A11-8564-9EE054E738EA}" type="presParOf" srcId="{B703C8D7-BA92-46DE-868C-8A1D2FB5687F}" destId="{6BB93195-804D-4BBE-9E58-462D26ECE10B}" srcOrd="0" destOrd="0" presId="urn:microsoft.com/office/officeart/2005/8/layout/bList2"/>
    <dgm:cxn modelId="{A5409EC0-DEDB-4276-A542-A09A44B794BE}" type="presParOf" srcId="{B703C8D7-BA92-46DE-868C-8A1D2FB5687F}" destId="{E6921E2D-1A11-44A6-84FC-0A6008D5A4C5}" srcOrd="1" destOrd="0" presId="urn:microsoft.com/office/officeart/2005/8/layout/bList2"/>
    <dgm:cxn modelId="{33C1B8EF-14E8-47CE-BAE2-2B3A614BFE27}" type="presParOf" srcId="{B703C8D7-BA92-46DE-868C-8A1D2FB5687F}" destId="{C8AAC5E9-F71E-45F6-9F1A-21E0177D679F}" srcOrd="2" destOrd="0" presId="urn:microsoft.com/office/officeart/2005/8/layout/bList2"/>
    <dgm:cxn modelId="{EC57EF87-9BB6-4F30-9EB9-3AD5B664AF02}" type="presParOf" srcId="{B703C8D7-BA92-46DE-868C-8A1D2FB5687F}" destId="{C022AC53-7FF8-4534-AAAD-3644E07CE9EF}" srcOrd="3" destOrd="0" presId="urn:microsoft.com/office/officeart/2005/8/layout/bList2"/>
    <dgm:cxn modelId="{288CF159-ECED-404C-AFBE-60B52E4FB240}" type="presParOf" srcId="{45FFCF7E-7A80-4067-991E-C8A4CF3E6AA2}" destId="{BD46BE99-79B1-4D26-B4BA-BE50815903D7}" srcOrd="3" destOrd="0" presId="urn:microsoft.com/office/officeart/2005/8/layout/bList2"/>
    <dgm:cxn modelId="{B6AEA245-58A8-4FBC-874A-D16BF5F27686}" type="presParOf" srcId="{45FFCF7E-7A80-4067-991E-C8A4CF3E6AA2}" destId="{D33BDEC5-D038-47DA-B459-C06FCA7B4E9C}" srcOrd="4" destOrd="0" presId="urn:microsoft.com/office/officeart/2005/8/layout/bList2"/>
    <dgm:cxn modelId="{7A03AE6C-D746-45E1-A708-053F7D66986F}" type="presParOf" srcId="{D33BDEC5-D038-47DA-B459-C06FCA7B4E9C}" destId="{DDFCA12A-CDB0-42A1-AB5D-0A23B0AB3FD8}" srcOrd="0" destOrd="0" presId="urn:microsoft.com/office/officeart/2005/8/layout/bList2"/>
    <dgm:cxn modelId="{A915DDA5-1AA9-4C23-8F97-DFD88B31E5A8}" type="presParOf" srcId="{D33BDEC5-D038-47DA-B459-C06FCA7B4E9C}" destId="{5CDC0795-F7AF-4190-A470-8054F0115972}" srcOrd="1" destOrd="0" presId="urn:microsoft.com/office/officeart/2005/8/layout/bList2"/>
    <dgm:cxn modelId="{18C68C9C-B302-4CE0-9671-7A5F33D178E7}" type="presParOf" srcId="{D33BDEC5-D038-47DA-B459-C06FCA7B4E9C}" destId="{BB4CD160-E54C-435B-9116-D3DFA19BABA4}" srcOrd="2" destOrd="0" presId="urn:microsoft.com/office/officeart/2005/8/layout/bList2"/>
    <dgm:cxn modelId="{CDF290D3-E364-48BF-ABB0-EC238DE2A6ED}" type="presParOf" srcId="{D33BDEC5-D038-47DA-B459-C06FCA7B4E9C}" destId="{0349ED61-2BA1-4240-953D-D1DFAE0FB2C9}"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66BDF6-6FFF-47F8-9D8B-69D9507F176A}" type="doc">
      <dgm:prSet loTypeId="urn:microsoft.com/office/officeart/2005/8/layout/bList2" loCatId="list" qsTypeId="urn:microsoft.com/office/officeart/2005/8/quickstyle/simple4" qsCatId="simple" csTypeId="urn:microsoft.com/office/officeart/2005/8/colors/colorful5" csCatId="colorful" phldr="1"/>
      <dgm:spPr/>
    </dgm:pt>
    <dgm:pt modelId="{C63D3D17-7FB6-4D3A-9C58-24FD6AF4454B}">
      <dgm:prSet phldrT="[Texto]" custT="1"/>
      <dgm:spPr/>
      <dgm:t>
        <a:bodyPr vert="horz"/>
        <a:lstStyle/>
        <a:p>
          <a:r>
            <a:rPr lang="es-EC" sz="2400" dirty="0" smtClean="0">
              <a:solidFill>
                <a:schemeClr val="tx1"/>
              </a:solidFill>
            </a:rPr>
            <a:t>Objetivo</a:t>
          </a:r>
          <a:endParaRPr lang="es-EC" sz="2400" dirty="0">
            <a:solidFill>
              <a:schemeClr val="tx1"/>
            </a:solidFill>
          </a:endParaRPr>
        </a:p>
      </dgm:t>
    </dgm:pt>
    <dgm:pt modelId="{3FE2D6C9-27E4-4F05-85E0-AD9961881E11}" type="parTrans" cxnId="{2C3708C4-54D0-46C8-94BC-13548C12A6E8}">
      <dgm:prSet/>
      <dgm:spPr/>
      <dgm:t>
        <a:bodyPr/>
        <a:lstStyle/>
        <a:p>
          <a:endParaRPr lang="es-EC" sz="2000"/>
        </a:p>
      </dgm:t>
    </dgm:pt>
    <dgm:pt modelId="{6F9A4347-44E1-40C2-BCD7-E2FA83F9C075}" type="sibTrans" cxnId="{2C3708C4-54D0-46C8-94BC-13548C12A6E8}">
      <dgm:prSet/>
      <dgm:spPr/>
      <dgm:t>
        <a:bodyPr/>
        <a:lstStyle/>
        <a:p>
          <a:endParaRPr lang="es-EC" sz="2000"/>
        </a:p>
      </dgm:t>
    </dgm:pt>
    <dgm:pt modelId="{0BF4808F-E0FC-4F29-AE78-6C438540A487}">
      <dgm:prSet phldrT="[Texto]" custT="1"/>
      <dgm:spPr/>
      <dgm:t>
        <a:bodyPr vert="horz"/>
        <a:lstStyle/>
        <a:p>
          <a:r>
            <a:rPr lang="es-CO" sz="2000" dirty="0" smtClean="0"/>
            <a:t>Explorar la posible relación entre la motivación laboral y la administración de riesgos de los responsables de la gestión de riesgos de las entidades públicas en la ciudad de Medellín.</a:t>
          </a:r>
          <a:endParaRPr lang="es-EC" sz="2000" dirty="0">
            <a:solidFill>
              <a:schemeClr val="tx1"/>
            </a:solidFill>
          </a:endParaRPr>
        </a:p>
      </dgm:t>
    </dgm:pt>
    <dgm:pt modelId="{8E9F79B6-9EB7-4615-8D9A-7E80813DAB84}" type="parTrans" cxnId="{F451FB2E-8C64-4A8A-8DCD-A807B2716F25}">
      <dgm:prSet/>
      <dgm:spPr/>
      <dgm:t>
        <a:bodyPr/>
        <a:lstStyle/>
        <a:p>
          <a:endParaRPr lang="es-EC" sz="2000"/>
        </a:p>
      </dgm:t>
    </dgm:pt>
    <dgm:pt modelId="{4B9D6DB6-BDE5-430F-95F2-3980CCB90E38}" type="sibTrans" cxnId="{F451FB2E-8C64-4A8A-8DCD-A807B2716F25}">
      <dgm:prSet/>
      <dgm:spPr/>
      <dgm:t>
        <a:bodyPr/>
        <a:lstStyle/>
        <a:p>
          <a:endParaRPr lang="es-EC" sz="2000"/>
        </a:p>
      </dgm:t>
    </dgm:pt>
    <dgm:pt modelId="{532EE94D-91EE-42F6-9085-2AE186E0C2E0}">
      <dgm:prSet phldrT="[Texto]" custT="1"/>
      <dgm:spPr/>
      <dgm:t>
        <a:bodyPr vert="horz"/>
        <a:lstStyle/>
        <a:p>
          <a:r>
            <a:rPr lang="es-EC" sz="2400" dirty="0" smtClean="0">
              <a:solidFill>
                <a:schemeClr val="tx1"/>
              </a:solidFill>
            </a:rPr>
            <a:t>Variables</a:t>
          </a:r>
          <a:endParaRPr lang="es-EC" sz="2400" dirty="0">
            <a:solidFill>
              <a:schemeClr val="tx1"/>
            </a:solidFill>
          </a:endParaRPr>
        </a:p>
      </dgm:t>
    </dgm:pt>
    <dgm:pt modelId="{42E8E6A0-B286-45CE-9130-FC4D9520EFDB}" type="parTrans" cxnId="{22CA266C-D53C-4E85-899E-CA2864B25EFD}">
      <dgm:prSet/>
      <dgm:spPr/>
      <dgm:t>
        <a:bodyPr/>
        <a:lstStyle/>
        <a:p>
          <a:endParaRPr lang="es-EC" sz="2000"/>
        </a:p>
      </dgm:t>
    </dgm:pt>
    <dgm:pt modelId="{C3B21F09-0BA8-4904-9877-BC2B03644C00}" type="sibTrans" cxnId="{22CA266C-D53C-4E85-899E-CA2864B25EFD}">
      <dgm:prSet/>
      <dgm:spPr/>
      <dgm:t>
        <a:bodyPr/>
        <a:lstStyle/>
        <a:p>
          <a:endParaRPr lang="es-EC" sz="2000"/>
        </a:p>
      </dgm:t>
    </dgm:pt>
    <dgm:pt modelId="{ABB24660-1A37-4118-9DAF-AAD026963608}">
      <dgm:prSet phldrT="[Texto]" custT="1"/>
      <dgm:spPr/>
      <dgm:t>
        <a:bodyPr vert="horz"/>
        <a:lstStyle/>
        <a:p>
          <a:r>
            <a:rPr lang="es-CO" sz="2400" dirty="0" smtClean="0"/>
            <a:t>Motivación laboral – 38 ítems</a:t>
          </a:r>
          <a:endParaRPr lang="es-EC" sz="2400" dirty="0">
            <a:solidFill>
              <a:schemeClr val="tx1"/>
            </a:solidFill>
          </a:endParaRPr>
        </a:p>
      </dgm:t>
    </dgm:pt>
    <dgm:pt modelId="{D478E036-C254-4933-A0CC-54113C20BF68}" type="parTrans" cxnId="{5CBE9A6B-1526-4528-923A-216A27CA4634}">
      <dgm:prSet/>
      <dgm:spPr/>
      <dgm:t>
        <a:bodyPr/>
        <a:lstStyle/>
        <a:p>
          <a:endParaRPr lang="es-EC" sz="2000"/>
        </a:p>
      </dgm:t>
    </dgm:pt>
    <dgm:pt modelId="{B8E22A0B-D942-4CD5-81C6-18A3BA3D996D}" type="sibTrans" cxnId="{5CBE9A6B-1526-4528-923A-216A27CA4634}">
      <dgm:prSet/>
      <dgm:spPr/>
      <dgm:t>
        <a:bodyPr/>
        <a:lstStyle/>
        <a:p>
          <a:endParaRPr lang="es-EC" sz="2000"/>
        </a:p>
      </dgm:t>
    </dgm:pt>
    <dgm:pt modelId="{DD44D36E-14A6-4C81-B44E-733601D0152D}">
      <dgm:prSet phldrT="[Texto]" custT="1"/>
      <dgm:spPr/>
      <dgm:t>
        <a:bodyPr/>
        <a:lstStyle/>
        <a:p>
          <a:r>
            <a:rPr lang="es-EC" sz="2000" dirty="0" smtClean="0"/>
            <a:t>Cuestionario estructurado</a:t>
          </a:r>
          <a:endParaRPr lang="es-EC" sz="2000" dirty="0">
            <a:solidFill>
              <a:schemeClr val="tx1"/>
            </a:solidFill>
          </a:endParaRPr>
        </a:p>
      </dgm:t>
    </dgm:pt>
    <dgm:pt modelId="{337CADBC-716B-4892-961F-F9027F382FA6}" type="parTrans" cxnId="{11030067-A921-4697-9B62-FCC94FC36C4F}">
      <dgm:prSet/>
      <dgm:spPr/>
      <dgm:t>
        <a:bodyPr/>
        <a:lstStyle/>
        <a:p>
          <a:endParaRPr lang="es-EC" sz="2000"/>
        </a:p>
      </dgm:t>
    </dgm:pt>
    <dgm:pt modelId="{B5987159-FF09-480D-8F3B-74FC9142409F}" type="sibTrans" cxnId="{11030067-A921-4697-9B62-FCC94FC36C4F}">
      <dgm:prSet/>
      <dgm:spPr/>
      <dgm:t>
        <a:bodyPr/>
        <a:lstStyle/>
        <a:p>
          <a:endParaRPr lang="es-EC" sz="2000"/>
        </a:p>
      </dgm:t>
    </dgm:pt>
    <dgm:pt modelId="{122F5271-9048-43D2-883B-7DE097419A0D}">
      <dgm:prSet phldrT="[Texto]" custT="1"/>
      <dgm:spPr/>
      <dgm:t>
        <a:bodyPr/>
        <a:lstStyle/>
        <a:p>
          <a:r>
            <a:rPr lang="es-EC" sz="2400" dirty="0" smtClean="0">
              <a:solidFill>
                <a:schemeClr val="tx1"/>
              </a:solidFill>
            </a:rPr>
            <a:t>El instrumento</a:t>
          </a:r>
          <a:endParaRPr lang="es-EC" sz="2400" dirty="0">
            <a:solidFill>
              <a:schemeClr val="tx1"/>
            </a:solidFill>
          </a:endParaRPr>
        </a:p>
      </dgm:t>
    </dgm:pt>
    <dgm:pt modelId="{5E92CB43-F513-4D4E-B62C-755650468D82}" type="sibTrans" cxnId="{948BDB33-C269-4701-8EA9-DC512AB83A26}">
      <dgm:prSet/>
      <dgm:spPr/>
      <dgm:t>
        <a:bodyPr/>
        <a:lstStyle/>
        <a:p>
          <a:endParaRPr lang="es-EC" sz="2000"/>
        </a:p>
      </dgm:t>
    </dgm:pt>
    <dgm:pt modelId="{5A175B7A-BDC6-4C54-8440-A3EE3DF86362}" type="parTrans" cxnId="{948BDB33-C269-4701-8EA9-DC512AB83A26}">
      <dgm:prSet/>
      <dgm:spPr/>
      <dgm:t>
        <a:bodyPr/>
        <a:lstStyle/>
        <a:p>
          <a:endParaRPr lang="es-EC" sz="2000"/>
        </a:p>
      </dgm:t>
    </dgm:pt>
    <dgm:pt modelId="{F0AEE944-880E-4F04-A12A-139F7668FD06}">
      <dgm:prSet phldrT="[Texto]" custT="1"/>
      <dgm:spPr/>
      <dgm:t>
        <a:bodyPr vert="horz"/>
        <a:lstStyle/>
        <a:p>
          <a:r>
            <a:rPr lang="es-EC" sz="2400" dirty="0" smtClean="0">
              <a:solidFill>
                <a:schemeClr val="tx1"/>
              </a:solidFill>
            </a:rPr>
            <a:t>Gestión de Riesgos – 22 ítems</a:t>
          </a:r>
          <a:endParaRPr lang="es-EC" sz="2400" dirty="0">
            <a:solidFill>
              <a:schemeClr val="tx1"/>
            </a:solidFill>
          </a:endParaRPr>
        </a:p>
      </dgm:t>
    </dgm:pt>
    <dgm:pt modelId="{E9174AC2-27FF-4A2C-BC39-A45682558BCF}" type="parTrans" cxnId="{AB61DED2-C34F-4FEE-A5F1-AC63D712D5A8}">
      <dgm:prSet/>
      <dgm:spPr/>
      <dgm:t>
        <a:bodyPr/>
        <a:lstStyle/>
        <a:p>
          <a:endParaRPr lang="es-EC"/>
        </a:p>
      </dgm:t>
    </dgm:pt>
    <dgm:pt modelId="{433A1BC6-0384-4CCD-AF3C-725B2B8305A9}" type="sibTrans" cxnId="{AB61DED2-C34F-4FEE-A5F1-AC63D712D5A8}">
      <dgm:prSet/>
      <dgm:spPr/>
      <dgm:t>
        <a:bodyPr/>
        <a:lstStyle/>
        <a:p>
          <a:endParaRPr lang="es-EC"/>
        </a:p>
      </dgm:t>
    </dgm:pt>
    <dgm:pt modelId="{7FC4E9BF-B1BE-4A70-9A04-1769979B6150}">
      <dgm:prSet phldrT="[Texto]" custT="1"/>
      <dgm:spPr/>
      <dgm:t>
        <a:bodyPr/>
        <a:lstStyle/>
        <a:p>
          <a:r>
            <a:rPr lang="es-EC" sz="2000" dirty="0" smtClean="0">
              <a:solidFill>
                <a:schemeClr val="tx1"/>
              </a:solidFill>
            </a:rPr>
            <a:t>Ítems, en una escala ordinal de tipo Likert con cuatro opciones de respuesta</a:t>
          </a:r>
          <a:endParaRPr lang="es-EC" sz="2000" dirty="0">
            <a:solidFill>
              <a:schemeClr val="tx1"/>
            </a:solidFill>
          </a:endParaRPr>
        </a:p>
      </dgm:t>
    </dgm:pt>
    <dgm:pt modelId="{F32D22D5-CAD7-4D4B-98CD-A8A16E27AA13}" type="parTrans" cxnId="{96E161B2-C45C-458E-8E36-7045C8587A7D}">
      <dgm:prSet/>
      <dgm:spPr/>
      <dgm:t>
        <a:bodyPr/>
        <a:lstStyle/>
        <a:p>
          <a:endParaRPr lang="es-EC"/>
        </a:p>
      </dgm:t>
    </dgm:pt>
    <dgm:pt modelId="{2E86C89B-AD6C-46D3-B0A7-1C03679DF889}" type="sibTrans" cxnId="{96E161B2-C45C-458E-8E36-7045C8587A7D}">
      <dgm:prSet/>
      <dgm:spPr/>
      <dgm:t>
        <a:bodyPr/>
        <a:lstStyle/>
        <a:p>
          <a:endParaRPr lang="es-EC"/>
        </a:p>
      </dgm:t>
    </dgm:pt>
    <dgm:pt modelId="{45FFCF7E-7A80-4067-991E-C8A4CF3E6AA2}" type="pres">
      <dgm:prSet presAssocID="{6366BDF6-6FFF-47F8-9D8B-69D9507F176A}" presName="diagram" presStyleCnt="0">
        <dgm:presLayoutVars>
          <dgm:dir/>
          <dgm:animLvl val="lvl"/>
          <dgm:resizeHandles val="exact"/>
        </dgm:presLayoutVars>
      </dgm:prSet>
      <dgm:spPr/>
    </dgm:pt>
    <dgm:pt modelId="{32B6C197-68E8-40D8-AF00-4115D4047BBD}" type="pres">
      <dgm:prSet presAssocID="{C63D3D17-7FB6-4D3A-9C58-24FD6AF4454B}" presName="compNode" presStyleCnt="0"/>
      <dgm:spPr/>
    </dgm:pt>
    <dgm:pt modelId="{CF330EE4-3407-4459-A6E4-253C93F12167}" type="pres">
      <dgm:prSet presAssocID="{C63D3D17-7FB6-4D3A-9C58-24FD6AF4454B}" presName="childRect" presStyleLbl="bgAcc1" presStyleIdx="0" presStyleCnt="3" custScaleY="232018">
        <dgm:presLayoutVars>
          <dgm:bulletEnabled val="1"/>
        </dgm:presLayoutVars>
      </dgm:prSet>
      <dgm:spPr/>
      <dgm:t>
        <a:bodyPr/>
        <a:lstStyle/>
        <a:p>
          <a:endParaRPr lang="es-EC"/>
        </a:p>
      </dgm:t>
    </dgm:pt>
    <dgm:pt modelId="{370654FB-D126-4257-8D20-895652743D90}" type="pres">
      <dgm:prSet presAssocID="{C63D3D17-7FB6-4D3A-9C58-24FD6AF4454B}" presName="parentText" presStyleLbl="node1" presStyleIdx="0" presStyleCnt="0">
        <dgm:presLayoutVars>
          <dgm:chMax val="0"/>
          <dgm:bulletEnabled val="1"/>
        </dgm:presLayoutVars>
      </dgm:prSet>
      <dgm:spPr/>
      <dgm:t>
        <a:bodyPr/>
        <a:lstStyle/>
        <a:p>
          <a:endParaRPr lang="es-EC"/>
        </a:p>
      </dgm:t>
    </dgm:pt>
    <dgm:pt modelId="{D57F485B-661C-4711-99FD-2C70F8265750}" type="pres">
      <dgm:prSet presAssocID="{C63D3D17-7FB6-4D3A-9C58-24FD6AF4454B}" presName="parentRect" presStyleLbl="alignNode1" presStyleIdx="0" presStyleCnt="3" custLinFactNeighborY="53130"/>
      <dgm:spPr/>
      <dgm:t>
        <a:bodyPr/>
        <a:lstStyle/>
        <a:p>
          <a:endParaRPr lang="es-EC"/>
        </a:p>
      </dgm:t>
    </dgm:pt>
    <dgm:pt modelId="{71EBC429-EDDF-4808-8029-90760C4CE927}" type="pres">
      <dgm:prSet presAssocID="{C63D3D17-7FB6-4D3A-9C58-24FD6AF4454B}" presName="adorn" presStyleLbl="fgAccFollowNode1" presStyleIdx="0" presStyleCnt="3"/>
      <dgm:spPr/>
    </dgm:pt>
    <dgm:pt modelId="{1A854241-D0A5-4A33-8118-C6C9FEEE5AC2}" type="pres">
      <dgm:prSet presAssocID="{6F9A4347-44E1-40C2-BCD7-E2FA83F9C075}" presName="sibTrans" presStyleLbl="sibTrans2D1" presStyleIdx="0" presStyleCnt="0"/>
      <dgm:spPr/>
      <dgm:t>
        <a:bodyPr/>
        <a:lstStyle/>
        <a:p>
          <a:endParaRPr lang="en-US"/>
        </a:p>
      </dgm:t>
    </dgm:pt>
    <dgm:pt modelId="{B703C8D7-BA92-46DE-868C-8A1D2FB5687F}" type="pres">
      <dgm:prSet presAssocID="{532EE94D-91EE-42F6-9085-2AE186E0C2E0}" presName="compNode" presStyleCnt="0"/>
      <dgm:spPr/>
    </dgm:pt>
    <dgm:pt modelId="{6BB93195-804D-4BBE-9E58-462D26ECE10B}" type="pres">
      <dgm:prSet presAssocID="{532EE94D-91EE-42F6-9085-2AE186E0C2E0}" presName="childRect" presStyleLbl="bgAcc1" presStyleIdx="1" presStyleCnt="3" custScaleY="232018">
        <dgm:presLayoutVars>
          <dgm:bulletEnabled val="1"/>
        </dgm:presLayoutVars>
      </dgm:prSet>
      <dgm:spPr/>
      <dgm:t>
        <a:bodyPr/>
        <a:lstStyle/>
        <a:p>
          <a:endParaRPr lang="es-EC"/>
        </a:p>
      </dgm:t>
    </dgm:pt>
    <dgm:pt modelId="{E6921E2D-1A11-44A6-84FC-0A6008D5A4C5}" type="pres">
      <dgm:prSet presAssocID="{532EE94D-91EE-42F6-9085-2AE186E0C2E0}" presName="parentText" presStyleLbl="node1" presStyleIdx="0" presStyleCnt="0">
        <dgm:presLayoutVars>
          <dgm:chMax val="0"/>
          <dgm:bulletEnabled val="1"/>
        </dgm:presLayoutVars>
      </dgm:prSet>
      <dgm:spPr/>
      <dgm:t>
        <a:bodyPr/>
        <a:lstStyle/>
        <a:p>
          <a:endParaRPr lang="es-EC"/>
        </a:p>
      </dgm:t>
    </dgm:pt>
    <dgm:pt modelId="{C8AAC5E9-F71E-45F6-9F1A-21E0177D679F}" type="pres">
      <dgm:prSet presAssocID="{532EE94D-91EE-42F6-9085-2AE186E0C2E0}" presName="parentRect" presStyleLbl="alignNode1" presStyleIdx="1" presStyleCnt="3" custLinFactNeighborY="53130"/>
      <dgm:spPr/>
      <dgm:t>
        <a:bodyPr/>
        <a:lstStyle/>
        <a:p>
          <a:endParaRPr lang="es-EC"/>
        </a:p>
      </dgm:t>
    </dgm:pt>
    <dgm:pt modelId="{C022AC53-7FF8-4534-AAAD-3644E07CE9EF}" type="pres">
      <dgm:prSet presAssocID="{532EE94D-91EE-42F6-9085-2AE186E0C2E0}" presName="adorn" presStyleLbl="fgAccFollowNode1" presStyleIdx="1" presStyleCnt="3"/>
      <dgm:spPr/>
    </dgm:pt>
    <dgm:pt modelId="{BD46BE99-79B1-4D26-B4BA-BE50815903D7}" type="pres">
      <dgm:prSet presAssocID="{C3B21F09-0BA8-4904-9877-BC2B03644C00}" presName="sibTrans" presStyleLbl="sibTrans2D1" presStyleIdx="0" presStyleCnt="0"/>
      <dgm:spPr/>
      <dgm:t>
        <a:bodyPr/>
        <a:lstStyle/>
        <a:p>
          <a:endParaRPr lang="en-US"/>
        </a:p>
      </dgm:t>
    </dgm:pt>
    <dgm:pt modelId="{D33BDEC5-D038-47DA-B459-C06FCA7B4E9C}" type="pres">
      <dgm:prSet presAssocID="{122F5271-9048-43D2-883B-7DE097419A0D}" presName="compNode" presStyleCnt="0"/>
      <dgm:spPr/>
    </dgm:pt>
    <dgm:pt modelId="{DDFCA12A-CDB0-42A1-AB5D-0A23B0AB3FD8}" type="pres">
      <dgm:prSet presAssocID="{122F5271-9048-43D2-883B-7DE097419A0D}" presName="childRect" presStyleLbl="bgAcc1" presStyleIdx="2" presStyleCnt="3" custScaleY="232018">
        <dgm:presLayoutVars>
          <dgm:bulletEnabled val="1"/>
        </dgm:presLayoutVars>
      </dgm:prSet>
      <dgm:spPr/>
      <dgm:t>
        <a:bodyPr/>
        <a:lstStyle/>
        <a:p>
          <a:endParaRPr lang="es-EC"/>
        </a:p>
      </dgm:t>
    </dgm:pt>
    <dgm:pt modelId="{5CDC0795-F7AF-4190-A470-8054F0115972}" type="pres">
      <dgm:prSet presAssocID="{122F5271-9048-43D2-883B-7DE097419A0D}" presName="parentText" presStyleLbl="node1" presStyleIdx="0" presStyleCnt="0">
        <dgm:presLayoutVars>
          <dgm:chMax val="0"/>
          <dgm:bulletEnabled val="1"/>
        </dgm:presLayoutVars>
      </dgm:prSet>
      <dgm:spPr/>
      <dgm:t>
        <a:bodyPr/>
        <a:lstStyle/>
        <a:p>
          <a:endParaRPr lang="es-EC"/>
        </a:p>
      </dgm:t>
    </dgm:pt>
    <dgm:pt modelId="{BB4CD160-E54C-435B-9116-D3DFA19BABA4}" type="pres">
      <dgm:prSet presAssocID="{122F5271-9048-43D2-883B-7DE097419A0D}" presName="parentRect" presStyleLbl="alignNode1" presStyleIdx="2" presStyleCnt="3" custLinFactNeighborY="53130"/>
      <dgm:spPr/>
      <dgm:t>
        <a:bodyPr/>
        <a:lstStyle/>
        <a:p>
          <a:endParaRPr lang="es-EC"/>
        </a:p>
      </dgm:t>
    </dgm:pt>
    <dgm:pt modelId="{0349ED61-2BA1-4240-953D-D1DFAE0FB2C9}" type="pres">
      <dgm:prSet presAssocID="{122F5271-9048-43D2-883B-7DE097419A0D}" presName="adorn" presStyleLbl="fgAccFollowNode1" presStyleIdx="2" presStyleCnt="3"/>
      <dgm:spPr/>
    </dgm:pt>
  </dgm:ptLst>
  <dgm:cxnLst>
    <dgm:cxn modelId="{39C73FDB-7A63-4B64-8F9F-D4F95FEF1F29}" type="presOf" srcId="{532EE94D-91EE-42F6-9085-2AE186E0C2E0}" destId="{C8AAC5E9-F71E-45F6-9F1A-21E0177D679F}" srcOrd="1" destOrd="0" presId="urn:microsoft.com/office/officeart/2005/8/layout/bList2"/>
    <dgm:cxn modelId="{A4F7B17B-700B-4836-A52B-0326131D61AC}" type="presOf" srcId="{7FC4E9BF-B1BE-4A70-9A04-1769979B6150}" destId="{DDFCA12A-CDB0-42A1-AB5D-0A23B0AB3FD8}" srcOrd="0" destOrd="1" presId="urn:microsoft.com/office/officeart/2005/8/layout/bList2"/>
    <dgm:cxn modelId="{2C3708C4-54D0-46C8-94BC-13548C12A6E8}" srcId="{6366BDF6-6FFF-47F8-9D8B-69D9507F176A}" destId="{C63D3D17-7FB6-4D3A-9C58-24FD6AF4454B}" srcOrd="0" destOrd="0" parTransId="{3FE2D6C9-27E4-4F05-85E0-AD9961881E11}" sibTransId="{6F9A4347-44E1-40C2-BCD7-E2FA83F9C075}"/>
    <dgm:cxn modelId="{3CF9BA4C-D223-4AC5-B605-DCF4DAF9AD3A}" type="presOf" srcId="{122F5271-9048-43D2-883B-7DE097419A0D}" destId="{BB4CD160-E54C-435B-9116-D3DFA19BABA4}" srcOrd="1" destOrd="0" presId="urn:microsoft.com/office/officeart/2005/8/layout/bList2"/>
    <dgm:cxn modelId="{22CA266C-D53C-4E85-899E-CA2864B25EFD}" srcId="{6366BDF6-6FFF-47F8-9D8B-69D9507F176A}" destId="{532EE94D-91EE-42F6-9085-2AE186E0C2E0}" srcOrd="1" destOrd="0" parTransId="{42E8E6A0-B286-45CE-9130-FC4D9520EFDB}" sibTransId="{C3B21F09-0BA8-4904-9877-BC2B03644C00}"/>
    <dgm:cxn modelId="{B725539F-89B0-4355-B9CA-1DAA77432D58}" type="presOf" srcId="{C63D3D17-7FB6-4D3A-9C58-24FD6AF4454B}" destId="{D57F485B-661C-4711-99FD-2C70F8265750}" srcOrd="1" destOrd="0" presId="urn:microsoft.com/office/officeart/2005/8/layout/bList2"/>
    <dgm:cxn modelId="{8CA07D0F-E0F2-43A8-A7B2-CD6664677360}" type="presOf" srcId="{C3B21F09-0BA8-4904-9877-BC2B03644C00}" destId="{BD46BE99-79B1-4D26-B4BA-BE50815903D7}" srcOrd="0" destOrd="0" presId="urn:microsoft.com/office/officeart/2005/8/layout/bList2"/>
    <dgm:cxn modelId="{948BDB33-C269-4701-8EA9-DC512AB83A26}" srcId="{6366BDF6-6FFF-47F8-9D8B-69D9507F176A}" destId="{122F5271-9048-43D2-883B-7DE097419A0D}" srcOrd="2" destOrd="0" parTransId="{5A175B7A-BDC6-4C54-8440-A3EE3DF86362}" sibTransId="{5E92CB43-F513-4D4E-B62C-755650468D82}"/>
    <dgm:cxn modelId="{7E1D8FA5-F1CA-4B38-8329-3FFED923EABF}" type="presOf" srcId="{0BF4808F-E0FC-4F29-AE78-6C438540A487}" destId="{CF330EE4-3407-4459-A6E4-253C93F12167}" srcOrd="0" destOrd="0" presId="urn:microsoft.com/office/officeart/2005/8/layout/bList2"/>
    <dgm:cxn modelId="{11030067-A921-4697-9B62-FCC94FC36C4F}" srcId="{122F5271-9048-43D2-883B-7DE097419A0D}" destId="{DD44D36E-14A6-4C81-B44E-733601D0152D}" srcOrd="0" destOrd="0" parTransId="{337CADBC-716B-4892-961F-F9027F382FA6}" sibTransId="{B5987159-FF09-480D-8F3B-74FC9142409F}"/>
    <dgm:cxn modelId="{86087F71-E743-45F0-A03C-BBBDD165C34C}" type="presOf" srcId="{C63D3D17-7FB6-4D3A-9C58-24FD6AF4454B}" destId="{370654FB-D126-4257-8D20-895652743D90}" srcOrd="0" destOrd="0" presId="urn:microsoft.com/office/officeart/2005/8/layout/bList2"/>
    <dgm:cxn modelId="{F451FB2E-8C64-4A8A-8DCD-A807B2716F25}" srcId="{C63D3D17-7FB6-4D3A-9C58-24FD6AF4454B}" destId="{0BF4808F-E0FC-4F29-AE78-6C438540A487}" srcOrd="0" destOrd="0" parTransId="{8E9F79B6-9EB7-4615-8D9A-7E80813DAB84}" sibTransId="{4B9D6DB6-BDE5-430F-95F2-3980CCB90E38}"/>
    <dgm:cxn modelId="{D23DFD4E-2B0C-46F5-9569-3B91A479A91A}" type="presOf" srcId="{DD44D36E-14A6-4C81-B44E-733601D0152D}" destId="{DDFCA12A-CDB0-42A1-AB5D-0A23B0AB3FD8}" srcOrd="0" destOrd="0" presId="urn:microsoft.com/office/officeart/2005/8/layout/bList2"/>
    <dgm:cxn modelId="{96E161B2-C45C-458E-8E36-7045C8587A7D}" srcId="{122F5271-9048-43D2-883B-7DE097419A0D}" destId="{7FC4E9BF-B1BE-4A70-9A04-1769979B6150}" srcOrd="1" destOrd="0" parTransId="{F32D22D5-CAD7-4D4B-98CD-A8A16E27AA13}" sibTransId="{2E86C89B-AD6C-46D3-B0A7-1C03679DF889}"/>
    <dgm:cxn modelId="{0299DC58-F447-4C2D-B815-D6241F2B7929}" type="presOf" srcId="{6F9A4347-44E1-40C2-BCD7-E2FA83F9C075}" destId="{1A854241-D0A5-4A33-8118-C6C9FEEE5AC2}" srcOrd="0" destOrd="0" presId="urn:microsoft.com/office/officeart/2005/8/layout/bList2"/>
    <dgm:cxn modelId="{6373928A-7136-4C7C-9601-470DF90302D6}" type="presOf" srcId="{ABB24660-1A37-4118-9DAF-AAD026963608}" destId="{6BB93195-804D-4BBE-9E58-462D26ECE10B}" srcOrd="0" destOrd="0" presId="urn:microsoft.com/office/officeart/2005/8/layout/bList2"/>
    <dgm:cxn modelId="{98F00E63-EC02-4B3B-B0E2-A7676AFDF343}" type="presOf" srcId="{122F5271-9048-43D2-883B-7DE097419A0D}" destId="{5CDC0795-F7AF-4190-A470-8054F0115972}" srcOrd="0" destOrd="0" presId="urn:microsoft.com/office/officeart/2005/8/layout/bList2"/>
    <dgm:cxn modelId="{87CBAF5B-B55C-4FB0-AA6A-97C031F987C1}" type="presOf" srcId="{F0AEE944-880E-4F04-A12A-139F7668FD06}" destId="{6BB93195-804D-4BBE-9E58-462D26ECE10B}" srcOrd="0" destOrd="1" presId="urn:microsoft.com/office/officeart/2005/8/layout/bList2"/>
    <dgm:cxn modelId="{AB61DED2-C34F-4FEE-A5F1-AC63D712D5A8}" srcId="{532EE94D-91EE-42F6-9085-2AE186E0C2E0}" destId="{F0AEE944-880E-4F04-A12A-139F7668FD06}" srcOrd="1" destOrd="0" parTransId="{E9174AC2-27FF-4A2C-BC39-A45682558BCF}" sibTransId="{433A1BC6-0384-4CCD-AF3C-725B2B8305A9}"/>
    <dgm:cxn modelId="{91670971-A02D-4499-BDF6-459DA726F7D0}" type="presOf" srcId="{6366BDF6-6FFF-47F8-9D8B-69D9507F176A}" destId="{45FFCF7E-7A80-4067-991E-C8A4CF3E6AA2}" srcOrd="0" destOrd="0" presId="urn:microsoft.com/office/officeart/2005/8/layout/bList2"/>
    <dgm:cxn modelId="{5CBE9A6B-1526-4528-923A-216A27CA4634}" srcId="{532EE94D-91EE-42F6-9085-2AE186E0C2E0}" destId="{ABB24660-1A37-4118-9DAF-AAD026963608}" srcOrd="0" destOrd="0" parTransId="{D478E036-C254-4933-A0CC-54113C20BF68}" sibTransId="{B8E22A0B-D942-4CD5-81C6-18A3BA3D996D}"/>
    <dgm:cxn modelId="{7D0633D8-56B1-4AD6-8ECC-1B7B4FE4EADB}" type="presOf" srcId="{532EE94D-91EE-42F6-9085-2AE186E0C2E0}" destId="{E6921E2D-1A11-44A6-84FC-0A6008D5A4C5}" srcOrd="0" destOrd="0" presId="urn:microsoft.com/office/officeart/2005/8/layout/bList2"/>
    <dgm:cxn modelId="{77FEA189-2364-4C5A-AEBE-105AD13542AD}" type="presParOf" srcId="{45FFCF7E-7A80-4067-991E-C8A4CF3E6AA2}" destId="{32B6C197-68E8-40D8-AF00-4115D4047BBD}" srcOrd="0" destOrd="0" presId="urn:microsoft.com/office/officeart/2005/8/layout/bList2"/>
    <dgm:cxn modelId="{6F7707E0-3D1D-4450-AD28-3C354A3FDD94}" type="presParOf" srcId="{32B6C197-68E8-40D8-AF00-4115D4047BBD}" destId="{CF330EE4-3407-4459-A6E4-253C93F12167}" srcOrd="0" destOrd="0" presId="urn:microsoft.com/office/officeart/2005/8/layout/bList2"/>
    <dgm:cxn modelId="{BD257458-F9DB-4BA9-86CC-13BA0AF7F119}" type="presParOf" srcId="{32B6C197-68E8-40D8-AF00-4115D4047BBD}" destId="{370654FB-D126-4257-8D20-895652743D90}" srcOrd="1" destOrd="0" presId="urn:microsoft.com/office/officeart/2005/8/layout/bList2"/>
    <dgm:cxn modelId="{70B34105-D807-4C20-A972-6ACA380CF29E}" type="presParOf" srcId="{32B6C197-68E8-40D8-AF00-4115D4047BBD}" destId="{D57F485B-661C-4711-99FD-2C70F8265750}" srcOrd="2" destOrd="0" presId="urn:microsoft.com/office/officeart/2005/8/layout/bList2"/>
    <dgm:cxn modelId="{0A807A37-B197-4A6F-9053-065C97CA0270}" type="presParOf" srcId="{32B6C197-68E8-40D8-AF00-4115D4047BBD}" destId="{71EBC429-EDDF-4808-8029-90760C4CE927}" srcOrd="3" destOrd="0" presId="urn:microsoft.com/office/officeart/2005/8/layout/bList2"/>
    <dgm:cxn modelId="{0BA97256-FEAC-4FB4-B3B1-B873B094F8F9}" type="presParOf" srcId="{45FFCF7E-7A80-4067-991E-C8A4CF3E6AA2}" destId="{1A854241-D0A5-4A33-8118-C6C9FEEE5AC2}" srcOrd="1" destOrd="0" presId="urn:microsoft.com/office/officeart/2005/8/layout/bList2"/>
    <dgm:cxn modelId="{8BF11D37-841E-4477-8CF1-FC37091470BD}" type="presParOf" srcId="{45FFCF7E-7A80-4067-991E-C8A4CF3E6AA2}" destId="{B703C8D7-BA92-46DE-868C-8A1D2FB5687F}" srcOrd="2" destOrd="0" presId="urn:microsoft.com/office/officeart/2005/8/layout/bList2"/>
    <dgm:cxn modelId="{A0AFA3ED-89EF-4CBA-AD0D-BA63593AA306}" type="presParOf" srcId="{B703C8D7-BA92-46DE-868C-8A1D2FB5687F}" destId="{6BB93195-804D-4BBE-9E58-462D26ECE10B}" srcOrd="0" destOrd="0" presId="urn:microsoft.com/office/officeart/2005/8/layout/bList2"/>
    <dgm:cxn modelId="{D2AD1593-16EC-499E-8301-AB3156E5D5A0}" type="presParOf" srcId="{B703C8D7-BA92-46DE-868C-8A1D2FB5687F}" destId="{E6921E2D-1A11-44A6-84FC-0A6008D5A4C5}" srcOrd="1" destOrd="0" presId="urn:microsoft.com/office/officeart/2005/8/layout/bList2"/>
    <dgm:cxn modelId="{24B18E86-31C9-4F4A-8E4F-2C68D4B77923}" type="presParOf" srcId="{B703C8D7-BA92-46DE-868C-8A1D2FB5687F}" destId="{C8AAC5E9-F71E-45F6-9F1A-21E0177D679F}" srcOrd="2" destOrd="0" presId="urn:microsoft.com/office/officeart/2005/8/layout/bList2"/>
    <dgm:cxn modelId="{EF7D68E7-F386-4F4E-941C-AE1B1268282B}" type="presParOf" srcId="{B703C8D7-BA92-46DE-868C-8A1D2FB5687F}" destId="{C022AC53-7FF8-4534-AAAD-3644E07CE9EF}" srcOrd="3" destOrd="0" presId="urn:microsoft.com/office/officeart/2005/8/layout/bList2"/>
    <dgm:cxn modelId="{CCB917A2-B13A-4E05-8A90-129A3CB06322}" type="presParOf" srcId="{45FFCF7E-7A80-4067-991E-C8A4CF3E6AA2}" destId="{BD46BE99-79B1-4D26-B4BA-BE50815903D7}" srcOrd="3" destOrd="0" presId="urn:microsoft.com/office/officeart/2005/8/layout/bList2"/>
    <dgm:cxn modelId="{29C34887-6C16-46EE-9C8D-0D5882F843CD}" type="presParOf" srcId="{45FFCF7E-7A80-4067-991E-C8A4CF3E6AA2}" destId="{D33BDEC5-D038-47DA-B459-C06FCA7B4E9C}" srcOrd="4" destOrd="0" presId="urn:microsoft.com/office/officeart/2005/8/layout/bList2"/>
    <dgm:cxn modelId="{855B286E-58D6-457E-B937-9E0FE30AD906}" type="presParOf" srcId="{D33BDEC5-D038-47DA-B459-C06FCA7B4E9C}" destId="{DDFCA12A-CDB0-42A1-AB5D-0A23B0AB3FD8}" srcOrd="0" destOrd="0" presId="urn:microsoft.com/office/officeart/2005/8/layout/bList2"/>
    <dgm:cxn modelId="{65FC6099-8289-49E5-8FB2-D86F673AEBB3}" type="presParOf" srcId="{D33BDEC5-D038-47DA-B459-C06FCA7B4E9C}" destId="{5CDC0795-F7AF-4190-A470-8054F0115972}" srcOrd="1" destOrd="0" presId="urn:microsoft.com/office/officeart/2005/8/layout/bList2"/>
    <dgm:cxn modelId="{A4A3970A-679D-4957-84E2-D5C19788B4B0}" type="presParOf" srcId="{D33BDEC5-D038-47DA-B459-C06FCA7B4E9C}" destId="{BB4CD160-E54C-435B-9116-D3DFA19BABA4}" srcOrd="2" destOrd="0" presId="urn:microsoft.com/office/officeart/2005/8/layout/bList2"/>
    <dgm:cxn modelId="{36415659-CF54-4F8A-BC4E-80A7F1C24C0B}" type="presParOf" srcId="{D33BDEC5-D038-47DA-B459-C06FCA7B4E9C}" destId="{0349ED61-2BA1-4240-953D-D1DFAE0FB2C9}"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8DB2E6-9E4F-427D-82D0-30131444D47C}" type="doc">
      <dgm:prSet loTypeId="urn:microsoft.com/office/officeart/2009/3/layout/PhasedProcess" loCatId="process" qsTypeId="urn:microsoft.com/office/officeart/2005/8/quickstyle/simple5" qsCatId="simple" csTypeId="urn:microsoft.com/office/officeart/2005/8/colors/colorful4" csCatId="colorful" phldr="1"/>
      <dgm:spPr/>
      <dgm:t>
        <a:bodyPr/>
        <a:lstStyle/>
        <a:p>
          <a:endParaRPr lang="es-EC"/>
        </a:p>
      </dgm:t>
    </dgm:pt>
    <dgm:pt modelId="{E0796231-EEA0-4BBA-AC70-48B46EE24CD5}">
      <dgm:prSet phldrT="[Texto]"/>
      <dgm:spPr/>
      <dgm:t>
        <a:bodyPr/>
        <a:lstStyle/>
        <a:p>
          <a:r>
            <a:rPr lang="es-EC" b="1" dirty="0" smtClean="0"/>
            <a:t>Motivación Laboral</a:t>
          </a:r>
          <a:endParaRPr lang="es-EC" b="1" dirty="0"/>
        </a:p>
      </dgm:t>
    </dgm:pt>
    <dgm:pt modelId="{24D24B8E-4A74-4C29-BD24-DFED3DFCAA84}" type="parTrans" cxnId="{5387312E-7C19-4DE7-8FB1-865889BF9901}">
      <dgm:prSet/>
      <dgm:spPr/>
      <dgm:t>
        <a:bodyPr/>
        <a:lstStyle/>
        <a:p>
          <a:endParaRPr lang="es-EC"/>
        </a:p>
      </dgm:t>
    </dgm:pt>
    <dgm:pt modelId="{6D4FDC37-7E86-4E5F-8809-6C8EDEF3E546}" type="sibTrans" cxnId="{5387312E-7C19-4DE7-8FB1-865889BF9901}">
      <dgm:prSet/>
      <dgm:spPr/>
      <dgm:t>
        <a:bodyPr/>
        <a:lstStyle/>
        <a:p>
          <a:endParaRPr lang="es-EC"/>
        </a:p>
      </dgm:t>
    </dgm:pt>
    <dgm:pt modelId="{533D4479-6C44-4F42-9DB9-03B5609CDDDB}">
      <dgm:prSet phldrT="[Texto]" custT="1"/>
      <dgm:spPr/>
      <dgm:t>
        <a:bodyPr/>
        <a:lstStyle/>
        <a:p>
          <a:r>
            <a:rPr lang="es-CO" sz="1600" i="1" dirty="0" smtClean="0"/>
            <a:t>Factores motivacionales intrínsecos al trabajo</a:t>
          </a:r>
          <a:r>
            <a:rPr lang="es-CO" sz="1600" dirty="0" smtClean="0"/>
            <a:t>: variedad; importancia o significatividad; identificación; oportunidad de utilizar conocimientos, habilidades y destrezas; responsabilidad y autonomía, y retroalimentación. </a:t>
          </a:r>
          <a:endParaRPr lang="es-EC" sz="1600" dirty="0"/>
        </a:p>
      </dgm:t>
    </dgm:pt>
    <dgm:pt modelId="{45BA1FFE-0AAE-4C72-9F8B-9FE33B841366}" type="parTrans" cxnId="{78B6069B-A06D-4B8B-B81E-85248CCF4C0B}">
      <dgm:prSet/>
      <dgm:spPr/>
      <dgm:t>
        <a:bodyPr/>
        <a:lstStyle/>
        <a:p>
          <a:endParaRPr lang="es-EC"/>
        </a:p>
      </dgm:t>
    </dgm:pt>
    <dgm:pt modelId="{0E5778ED-C859-4BF5-A78F-973907F96C81}" type="sibTrans" cxnId="{78B6069B-A06D-4B8B-B81E-85248CCF4C0B}">
      <dgm:prSet/>
      <dgm:spPr/>
      <dgm:t>
        <a:bodyPr/>
        <a:lstStyle/>
        <a:p>
          <a:endParaRPr lang="es-EC"/>
        </a:p>
      </dgm:t>
    </dgm:pt>
    <dgm:pt modelId="{22BD690B-422F-4548-89FD-93F8C2ECC376}">
      <dgm:prSet phldrT="[Texto]"/>
      <dgm:spPr/>
      <dgm:t>
        <a:bodyPr/>
        <a:lstStyle/>
        <a:p>
          <a:r>
            <a:rPr lang="es-EC" b="1" dirty="0" smtClean="0"/>
            <a:t>Gestión de Riesgos</a:t>
          </a:r>
          <a:endParaRPr lang="es-EC" b="1" dirty="0"/>
        </a:p>
      </dgm:t>
    </dgm:pt>
    <dgm:pt modelId="{F711E5B9-3094-4454-977E-34B4FE4A5B76}" type="parTrans" cxnId="{9A421628-2DE2-44A3-A719-1F09CADE2F9F}">
      <dgm:prSet/>
      <dgm:spPr/>
      <dgm:t>
        <a:bodyPr/>
        <a:lstStyle/>
        <a:p>
          <a:endParaRPr lang="es-EC"/>
        </a:p>
      </dgm:t>
    </dgm:pt>
    <dgm:pt modelId="{FE0179E3-5DF9-45B7-99B1-76FE8FF49E3B}" type="sibTrans" cxnId="{9A421628-2DE2-44A3-A719-1F09CADE2F9F}">
      <dgm:prSet/>
      <dgm:spPr/>
      <dgm:t>
        <a:bodyPr/>
        <a:lstStyle/>
        <a:p>
          <a:endParaRPr lang="es-EC"/>
        </a:p>
      </dgm:t>
    </dgm:pt>
    <dgm:pt modelId="{968DAE82-EF81-4FD7-B247-4AA47C72520F}">
      <dgm:prSet phldrT="[Texto]" custT="1"/>
      <dgm:spPr/>
      <dgm:t>
        <a:bodyPr/>
        <a:lstStyle/>
        <a:p>
          <a:r>
            <a:rPr lang="es-CO" sz="1800" dirty="0" smtClean="0"/>
            <a:t>Análisis del contexto, identificación del riesgo, análisis del riesgo, evaluación del riesgo, tratamiento del riesgo, monitoreo y revisión y comunicación y consulta</a:t>
          </a:r>
          <a:endParaRPr lang="es-EC" sz="1800" dirty="0"/>
        </a:p>
      </dgm:t>
    </dgm:pt>
    <dgm:pt modelId="{88695655-653C-48CB-B834-9A02DA451075}" type="parTrans" cxnId="{1D0D7DCE-A899-46D4-A99D-11C5D6FB1CD8}">
      <dgm:prSet/>
      <dgm:spPr/>
      <dgm:t>
        <a:bodyPr/>
        <a:lstStyle/>
        <a:p>
          <a:endParaRPr lang="es-EC"/>
        </a:p>
      </dgm:t>
    </dgm:pt>
    <dgm:pt modelId="{0FDF25F7-1A6A-4BF5-AC21-8F643C0A198B}" type="sibTrans" cxnId="{1D0D7DCE-A899-46D4-A99D-11C5D6FB1CD8}">
      <dgm:prSet/>
      <dgm:spPr/>
      <dgm:t>
        <a:bodyPr/>
        <a:lstStyle/>
        <a:p>
          <a:endParaRPr lang="es-EC"/>
        </a:p>
      </dgm:t>
    </dgm:pt>
    <dgm:pt modelId="{05827658-B6A4-4915-8446-FD2FE61AED4F}">
      <dgm:prSet phldrT="[Texto]" custT="1"/>
      <dgm:spPr/>
      <dgm:t>
        <a:bodyPr/>
        <a:lstStyle/>
        <a:p>
          <a:r>
            <a:rPr lang="es-CO" sz="1600" i="1" dirty="0" smtClean="0"/>
            <a:t>Factores motivacionales extrínsecos al trabajo</a:t>
          </a:r>
          <a:r>
            <a:rPr lang="es-CO" sz="1600" dirty="0" smtClean="0"/>
            <a:t>: reconocimientos o incentivos; salario o remuneración; estabilidad o seguridad en el empleo; claridad de los objetivos organizacionales, y rigidez de los procedimientos</a:t>
          </a:r>
          <a:endParaRPr lang="es-EC" sz="1600" dirty="0"/>
        </a:p>
      </dgm:t>
    </dgm:pt>
    <dgm:pt modelId="{8E1C2B6D-70CA-42E9-AE96-0130D0BA237D}" type="parTrans" cxnId="{130B3254-03F4-448D-ACE5-042C473347BD}">
      <dgm:prSet/>
      <dgm:spPr/>
      <dgm:t>
        <a:bodyPr/>
        <a:lstStyle/>
        <a:p>
          <a:endParaRPr lang="es-EC"/>
        </a:p>
      </dgm:t>
    </dgm:pt>
    <dgm:pt modelId="{57BDA668-2EDE-4A41-AD50-7D1B046ADC82}" type="sibTrans" cxnId="{130B3254-03F4-448D-ACE5-042C473347BD}">
      <dgm:prSet/>
      <dgm:spPr/>
      <dgm:t>
        <a:bodyPr/>
        <a:lstStyle/>
        <a:p>
          <a:endParaRPr lang="es-EC"/>
        </a:p>
      </dgm:t>
    </dgm:pt>
    <dgm:pt modelId="{90041851-4851-4CEA-83B7-ACDA27FCC968}" type="pres">
      <dgm:prSet presAssocID="{258DB2E6-9E4F-427D-82D0-30131444D47C}" presName="Name0" presStyleCnt="0">
        <dgm:presLayoutVars>
          <dgm:chMax val="3"/>
          <dgm:chPref val="3"/>
          <dgm:bulletEnabled val="1"/>
          <dgm:dir/>
          <dgm:animLvl val="lvl"/>
        </dgm:presLayoutVars>
      </dgm:prSet>
      <dgm:spPr/>
      <dgm:t>
        <a:bodyPr/>
        <a:lstStyle/>
        <a:p>
          <a:endParaRPr lang="en-US"/>
        </a:p>
      </dgm:t>
    </dgm:pt>
    <dgm:pt modelId="{4D0A9D21-8B4F-4C45-8A57-2125411937F4}" type="pres">
      <dgm:prSet presAssocID="{258DB2E6-9E4F-427D-82D0-30131444D47C}" presName="arc1" presStyleLbl="node1" presStyleIdx="0" presStyleCnt="2" custLinFactNeighborX="4211" custLinFactNeighborY="665"/>
      <dgm:spPr/>
    </dgm:pt>
    <dgm:pt modelId="{E8177938-EA31-4B87-8D7E-B3627D4ABE15}" type="pres">
      <dgm:prSet presAssocID="{258DB2E6-9E4F-427D-82D0-30131444D47C}" presName="arc3" presStyleLbl="node1" presStyleIdx="1" presStyleCnt="2" custLinFactNeighborX="4411"/>
      <dgm:spPr/>
    </dgm:pt>
    <dgm:pt modelId="{433D87C0-BA62-4918-AF1D-4D84AC6A9D86}" type="pres">
      <dgm:prSet presAssocID="{258DB2E6-9E4F-427D-82D0-30131444D47C}" presName="parentText2" presStyleLbl="revTx" presStyleIdx="0" presStyleCnt="2" custScaleX="93146" custScaleY="49570" custLinFactNeighborX="9924" custLinFactNeighborY="37074">
        <dgm:presLayoutVars>
          <dgm:chMax val="4"/>
          <dgm:chPref val="3"/>
          <dgm:bulletEnabled val="1"/>
        </dgm:presLayoutVars>
      </dgm:prSet>
      <dgm:spPr/>
      <dgm:t>
        <a:bodyPr/>
        <a:lstStyle/>
        <a:p>
          <a:endParaRPr lang="es-EC"/>
        </a:p>
      </dgm:t>
    </dgm:pt>
    <dgm:pt modelId="{C4FAF9D8-71FA-444D-8A11-55D5AB0F8306}" type="pres">
      <dgm:prSet presAssocID="{258DB2E6-9E4F-427D-82D0-30131444D47C}" presName="middleComposite" presStyleCnt="0"/>
      <dgm:spPr/>
    </dgm:pt>
    <dgm:pt modelId="{3E1A7C61-8E11-4279-A0B6-26349484243B}" type="pres">
      <dgm:prSet presAssocID="{968DAE82-EF81-4FD7-B247-4AA47C72520F}" presName="circ1" presStyleLbl="vennNode1" presStyleIdx="0" presStyleCnt="6" custScaleX="118398" custScaleY="116066" custLinFactNeighborX="10628" custLinFactNeighborY="1610"/>
      <dgm:spPr/>
      <dgm:t>
        <a:bodyPr/>
        <a:lstStyle/>
        <a:p>
          <a:endParaRPr lang="es-EC"/>
        </a:p>
      </dgm:t>
    </dgm:pt>
    <dgm:pt modelId="{7ACF7EE8-BE26-4888-AE54-529A48374C3E}" type="pres">
      <dgm:prSet presAssocID="{968DAE82-EF81-4FD7-B247-4AA47C72520F}" presName="circ1Tx" presStyleLbl="revTx" presStyleIdx="0" presStyleCnt="2">
        <dgm:presLayoutVars>
          <dgm:chMax val="0"/>
          <dgm:chPref val="0"/>
        </dgm:presLayoutVars>
      </dgm:prSet>
      <dgm:spPr/>
      <dgm:t>
        <a:bodyPr/>
        <a:lstStyle/>
        <a:p>
          <a:endParaRPr lang="es-EC"/>
        </a:p>
      </dgm:t>
    </dgm:pt>
    <dgm:pt modelId="{E05DEEBD-2D0E-4F08-9196-EAD9971C8263}" type="pres">
      <dgm:prSet presAssocID="{258DB2E6-9E4F-427D-82D0-30131444D47C}" presName="leftComposite" presStyleCnt="0"/>
      <dgm:spPr/>
    </dgm:pt>
    <dgm:pt modelId="{620761CB-6BAB-4619-A31D-CE8828F6C884}" type="pres">
      <dgm:prSet presAssocID="{533D4479-6C44-4F42-9DB9-03B5609CDDDB}" presName="childText1_1" presStyleLbl="vennNode1" presStyleIdx="1" presStyleCnt="6" custScaleX="258355" custScaleY="171982" custLinFactNeighborX="-30028" custLinFactNeighborY="-31338">
        <dgm:presLayoutVars>
          <dgm:chMax val="0"/>
          <dgm:chPref val="0"/>
        </dgm:presLayoutVars>
      </dgm:prSet>
      <dgm:spPr/>
      <dgm:t>
        <a:bodyPr/>
        <a:lstStyle/>
        <a:p>
          <a:endParaRPr lang="es-EC"/>
        </a:p>
      </dgm:t>
    </dgm:pt>
    <dgm:pt modelId="{63D69B21-AF83-45E1-B3F5-C6BDCCDCED64}" type="pres">
      <dgm:prSet presAssocID="{533D4479-6C44-4F42-9DB9-03B5609CDDDB}" presName="ellipse1" presStyleLbl="vennNode1" presStyleIdx="2" presStyleCnt="6" custScaleX="88690" custScaleY="87878" custLinFactNeighborX="-70717" custLinFactNeighborY="-4042"/>
      <dgm:spPr/>
    </dgm:pt>
    <dgm:pt modelId="{071F0831-C947-4035-9C16-EC45CE1A572D}" type="pres">
      <dgm:prSet presAssocID="{533D4479-6C44-4F42-9DB9-03B5609CDDDB}" presName="ellipse2" presStyleLbl="vennNode1" presStyleIdx="3" presStyleCnt="6" custLinFactX="100000" custLinFactNeighborX="136228" custLinFactNeighborY="67143"/>
      <dgm:spPr/>
    </dgm:pt>
    <dgm:pt modelId="{949EC3D3-DB59-46D3-B66B-BFD9ED565D91}" type="pres">
      <dgm:prSet presAssocID="{05827658-B6A4-4915-8446-FD2FE61AED4F}" presName="childText1_2" presStyleLbl="vennNode1" presStyleIdx="4" presStyleCnt="6" custScaleX="286370" custScaleY="137755" custLinFactNeighborX="-33409" custLinFactNeighborY="39329">
        <dgm:presLayoutVars>
          <dgm:chMax val="0"/>
          <dgm:chPref val="0"/>
        </dgm:presLayoutVars>
      </dgm:prSet>
      <dgm:spPr/>
      <dgm:t>
        <a:bodyPr/>
        <a:lstStyle/>
        <a:p>
          <a:endParaRPr lang="en-US"/>
        </a:p>
      </dgm:t>
    </dgm:pt>
    <dgm:pt modelId="{B808AF09-A010-4A73-9DC4-60B570896F1B}" type="pres">
      <dgm:prSet presAssocID="{05827658-B6A4-4915-8446-FD2FE61AED4F}" presName="ellipse3" presStyleLbl="vennNode1" presStyleIdx="5" presStyleCnt="6" custLinFactX="-175186" custLinFactY="36601" custLinFactNeighborX="-200000" custLinFactNeighborY="100000"/>
      <dgm:spPr/>
    </dgm:pt>
    <dgm:pt modelId="{04AD0B59-6F0A-4D8A-86B7-26CAB318F072}" type="pres">
      <dgm:prSet presAssocID="{258DB2E6-9E4F-427D-82D0-30131444D47C}" presName="parentText1" presStyleLbl="revTx" presStyleIdx="1" presStyleCnt="2" custScaleY="60646" custLinFactNeighborX="-4964" custLinFactNeighborY="50016">
        <dgm:presLayoutVars>
          <dgm:chMax val="4"/>
          <dgm:chPref val="3"/>
          <dgm:bulletEnabled val="1"/>
        </dgm:presLayoutVars>
      </dgm:prSet>
      <dgm:spPr/>
      <dgm:t>
        <a:bodyPr/>
        <a:lstStyle/>
        <a:p>
          <a:endParaRPr lang="es-EC"/>
        </a:p>
      </dgm:t>
    </dgm:pt>
  </dgm:ptLst>
  <dgm:cxnLst>
    <dgm:cxn modelId="{9103A9F3-2D08-47C3-BC7B-F5B162463F40}" type="presOf" srcId="{05827658-B6A4-4915-8446-FD2FE61AED4F}" destId="{949EC3D3-DB59-46D3-B66B-BFD9ED565D91}" srcOrd="0" destOrd="0" presId="urn:microsoft.com/office/officeart/2009/3/layout/PhasedProcess"/>
    <dgm:cxn modelId="{130B3254-03F4-448D-ACE5-042C473347BD}" srcId="{E0796231-EEA0-4BBA-AC70-48B46EE24CD5}" destId="{05827658-B6A4-4915-8446-FD2FE61AED4F}" srcOrd="1" destOrd="0" parTransId="{8E1C2B6D-70CA-42E9-AE96-0130D0BA237D}" sibTransId="{57BDA668-2EDE-4A41-AD50-7D1B046ADC82}"/>
    <dgm:cxn modelId="{56EEA1C3-CF24-4EE5-9170-7018880C6ED9}" type="presOf" srcId="{968DAE82-EF81-4FD7-B247-4AA47C72520F}" destId="{7ACF7EE8-BE26-4888-AE54-529A48374C3E}" srcOrd="1" destOrd="0" presId="urn:microsoft.com/office/officeart/2009/3/layout/PhasedProcess"/>
    <dgm:cxn modelId="{CD1EC9DB-6ECC-43F3-861B-6E066DE51E8E}" type="presOf" srcId="{22BD690B-422F-4548-89FD-93F8C2ECC376}" destId="{433D87C0-BA62-4918-AF1D-4D84AC6A9D86}" srcOrd="0" destOrd="0" presId="urn:microsoft.com/office/officeart/2009/3/layout/PhasedProcess"/>
    <dgm:cxn modelId="{9A421628-2DE2-44A3-A719-1F09CADE2F9F}" srcId="{258DB2E6-9E4F-427D-82D0-30131444D47C}" destId="{22BD690B-422F-4548-89FD-93F8C2ECC376}" srcOrd="1" destOrd="0" parTransId="{F711E5B9-3094-4454-977E-34B4FE4A5B76}" sibTransId="{FE0179E3-5DF9-45B7-99B1-76FE8FF49E3B}"/>
    <dgm:cxn modelId="{2EB6E9A6-E30A-4552-8689-C32D75413D2D}" type="presOf" srcId="{533D4479-6C44-4F42-9DB9-03B5609CDDDB}" destId="{620761CB-6BAB-4619-A31D-CE8828F6C884}" srcOrd="0" destOrd="0" presId="urn:microsoft.com/office/officeart/2009/3/layout/PhasedProcess"/>
    <dgm:cxn modelId="{A935AF85-DBE8-4C3D-A83D-598E47D29018}" type="presOf" srcId="{258DB2E6-9E4F-427D-82D0-30131444D47C}" destId="{90041851-4851-4CEA-83B7-ACDA27FCC968}" srcOrd="0" destOrd="0" presId="urn:microsoft.com/office/officeart/2009/3/layout/PhasedProcess"/>
    <dgm:cxn modelId="{314EEF1F-50AB-41BA-AF9A-AB86B2B3DE80}" type="presOf" srcId="{E0796231-EEA0-4BBA-AC70-48B46EE24CD5}" destId="{04AD0B59-6F0A-4D8A-86B7-26CAB318F072}" srcOrd="0" destOrd="0" presId="urn:microsoft.com/office/officeart/2009/3/layout/PhasedProcess"/>
    <dgm:cxn modelId="{1D0D7DCE-A899-46D4-A99D-11C5D6FB1CD8}" srcId="{22BD690B-422F-4548-89FD-93F8C2ECC376}" destId="{968DAE82-EF81-4FD7-B247-4AA47C72520F}" srcOrd="0" destOrd="0" parTransId="{88695655-653C-48CB-B834-9A02DA451075}" sibTransId="{0FDF25F7-1A6A-4BF5-AC21-8F643C0A198B}"/>
    <dgm:cxn modelId="{5387312E-7C19-4DE7-8FB1-865889BF9901}" srcId="{258DB2E6-9E4F-427D-82D0-30131444D47C}" destId="{E0796231-EEA0-4BBA-AC70-48B46EE24CD5}" srcOrd="0" destOrd="0" parTransId="{24D24B8E-4A74-4C29-BD24-DFED3DFCAA84}" sibTransId="{6D4FDC37-7E86-4E5F-8809-6C8EDEF3E546}"/>
    <dgm:cxn modelId="{66C9AA85-8E28-4EC7-A599-CF566F503C6E}" type="presOf" srcId="{968DAE82-EF81-4FD7-B247-4AA47C72520F}" destId="{3E1A7C61-8E11-4279-A0B6-26349484243B}" srcOrd="0" destOrd="0" presId="urn:microsoft.com/office/officeart/2009/3/layout/PhasedProcess"/>
    <dgm:cxn modelId="{78B6069B-A06D-4B8B-B81E-85248CCF4C0B}" srcId="{E0796231-EEA0-4BBA-AC70-48B46EE24CD5}" destId="{533D4479-6C44-4F42-9DB9-03B5609CDDDB}" srcOrd="0" destOrd="0" parTransId="{45BA1FFE-0AAE-4C72-9F8B-9FE33B841366}" sibTransId="{0E5778ED-C859-4BF5-A78F-973907F96C81}"/>
    <dgm:cxn modelId="{194353E3-13C2-4173-94DC-43C9D9D2F73F}" type="presParOf" srcId="{90041851-4851-4CEA-83B7-ACDA27FCC968}" destId="{4D0A9D21-8B4F-4C45-8A57-2125411937F4}" srcOrd="0" destOrd="0" presId="urn:microsoft.com/office/officeart/2009/3/layout/PhasedProcess"/>
    <dgm:cxn modelId="{0196A1B5-E007-4729-B2DE-A2C7CC96E9BB}" type="presParOf" srcId="{90041851-4851-4CEA-83B7-ACDA27FCC968}" destId="{E8177938-EA31-4B87-8D7E-B3627D4ABE15}" srcOrd="1" destOrd="0" presId="urn:microsoft.com/office/officeart/2009/3/layout/PhasedProcess"/>
    <dgm:cxn modelId="{DCAB0C1C-A97D-4484-AC64-D6AE1CA6CCD7}" type="presParOf" srcId="{90041851-4851-4CEA-83B7-ACDA27FCC968}" destId="{433D87C0-BA62-4918-AF1D-4D84AC6A9D86}" srcOrd="2" destOrd="0" presId="urn:microsoft.com/office/officeart/2009/3/layout/PhasedProcess"/>
    <dgm:cxn modelId="{41678C35-7631-4182-96CA-5F0651764716}" type="presParOf" srcId="{90041851-4851-4CEA-83B7-ACDA27FCC968}" destId="{C4FAF9D8-71FA-444D-8A11-55D5AB0F8306}" srcOrd="3" destOrd="0" presId="urn:microsoft.com/office/officeart/2009/3/layout/PhasedProcess"/>
    <dgm:cxn modelId="{E6B3B91D-D358-4D9A-A6B1-E06F245FEA8A}" type="presParOf" srcId="{C4FAF9D8-71FA-444D-8A11-55D5AB0F8306}" destId="{3E1A7C61-8E11-4279-A0B6-26349484243B}" srcOrd="0" destOrd="0" presId="urn:microsoft.com/office/officeart/2009/3/layout/PhasedProcess"/>
    <dgm:cxn modelId="{DA1B76F4-D6E3-4989-BA59-C37728FE4BAF}" type="presParOf" srcId="{C4FAF9D8-71FA-444D-8A11-55D5AB0F8306}" destId="{7ACF7EE8-BE26-4888-AE54-529A48374C3E}" srcOrd="1" destOrd="0" presId="urn:microsoft.com/office/officeart/2009/3/layout/PhasedProcess"/>
    <dgm:cxn modelId="{D26885FC-6989-4151-90A2-3FFE9110A7BE}" type="presParOf" srcId="{90041851-4851-4CEA-83B7-ACDA27FCC968}" destId="{E05DEEBD-2D0E-4F08-9196-EAD9971C8263}" srcOrd="4" destOrd="0" presId="urn:microsoft.com/office/officeart/2009/3/layout/PhasedProcess"/>
    <dgm:cxn modelId="{563991FD-EF49-4917-8586-0A3B44A32B9A}" type="presParOf" srcId="{E05DEEBD-2D0E-4F08-9196-EAD9971C8263}" destId="{620761CB-6BAB-4619-A31D-CE8828F6C884}" srcOrd="0" destOrd="0" presId="urn:microsoft.com/office/officeart/2009/3/layout/PhasedProcess"/>
    <dgm:cxn modelId="{1D6D8624-FFF7-4E08-A9E3-A3A007A26DAD}" type="presParOf" srcId="{E05DEEBD-2D0E-4F08-9196-EAD9971C8263}" destId="{63D69B21-AF83-45E1-B3F5-C6BDCCDCED64}" srcOrd="1" destOrd="0" presId="urn:microsoft.com/office/officeart/2009/3/layout/PhasedProcess"/>
    <dgm:cxn modelId="{51A4AD5B-E149-4E2E-BC07-79676758F613}" type="presParOf" srcId="{E05DEEBD-2D0E-4F08-9196-EAD9971C8263}" destId="{071F0831-C947-4035-9C16-EC45CE1A572D}" srcOrd="2" destOrd="0" presId="urn:microsoft.com/office/officeart/2009/3/layout/PhasedProcess"/>
    <dgm:cxn modelId="{0C750360-AF43-43BC-81AA-24F6D4BCF181}" type="presParOf" srcId="{E05DEEBD-2D0E-4F08-9196-EAD9971C8263}" destId="{949EC3D3-DB59-46D3-B66B-BFD9ED565D91}" srcOrd="3" destOrd="0" presId="urn:microsoft.com/office/officeart/2009/3/layout/PhasedProcess"/>
    <dgm:cxn modelId="{E329603C-B996-42D9-B8D5-D177D2F4B99F}" type="presParOf" srcId="{E05DEEBD-2D0E-4F08-9196-EAD9971C8263}" destId="{B808AF09-A010-4A73-9DC4-60B570896F1B}" srcOrd="4" destOrd="0" presId="urn:microsoft.com/office/officeart/2009/3/layout/PhasedProcess"/>
    <dgm:cxn modelId="{2A3AAD1D-8A9F-47CB-A872-A9C4D57D15CF}" type="presParOf" srcId="{90041851-4851-4CEA-83B7-ACDA27FCC968}" destId="{04AD0B59-6F0A-4D8A-86B7-26CAB318F072}" srcOrd="5" destOrd="0" presId="urn:microsoft.com/office/officeart/2009/3/layout/Phased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4DAD2-A981-4BF9-B8B8-CFAA36275C2C}">
      <dsp:nvSpPr>
        <dsp:cNvPr id="0" name=""/>
        <dsp:cNvSpPr/>
      </dsp:nvSpPr>
      <dsp:spPr>
        <a:xfrm>
          <a:off x="6782" y="0"/>
          <a:ext cx="8442273" cy="898993"/>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s-EC" sz="3900" kern="1200" dirty="0" smtClean="0">
              <a:solidFill>
                <a:schemeClr val="tx1"/>
              </a:solidFill>
            </a:rPr>
            <a:t>Contexto:</a:t>
          </a:r>
          <a:endParaRPr lang="es-EC" sz="3900" kern="1200" dirty="0">
            <a:solidFill>
              <a:schemeClr val="tx1"/>
            </a:solidFill>
          </a:endParaRPr>
        </a:p>
      </dsp:txBody>
      <dsp:txXfrm>
        <a:off x="33113" y="26331"/>
        <a:ext cx="8389611" cy="846331"/>
      </dsp:txXfrm>
    </dsp:sp>
    <dsp:sp modelId="{41DBE9A8-FDE5-4F20-AF92-7C9CFC9CD9AF}">
      <dsp:nvSpPr>
        <dsp:cNvPr id="0" name=""/>
        <dsp:cNvSpPr/>
      </dsp:nvSpPr>
      <dsp:spPr>
        <a:xfrm>
          <a:off x="11631" y="1232441"/>
          <a:ext cx="1579046" cy="41041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C" sz="1600" kern="1200" dirty="0" smtClean="0">
              <a:solidFill>
                <a:schemeClr val="tx1"/>
              </a:solidFill>
            </a:rPr>
            <a:t>La comprensión de los  motivos que inclinan a los servidores públicos a alinearse con los fines públicos ha sido una temática poco estudiada y poco diferenciada respecto del ámbito privado (Wright, 2001)</a:t>
          </a:r>
          <a:endParaRPr lang="es-EC" sz="1600" kern="1200" dirty="0">
            <a:solidFill>
              <a:schemeClr val="tx1"/>
            </a:solidFill>
          </a:endParaRPr>
        </a:p>
      </dsp:txBody>
      <dsp:txXfrm>
        <a:off x="57880" y="1278690"/>
        <a:ext cx="1486548" cy="4011617"/>
      </dsp:txXfrm>
    </dsp:sp>
    <dsp:sp modelId="{E1E89D69-F961-422F-BEAD-CE1ABEC48877}">
      <dsp:nvSpPr>
        <dsp:cNvPr id="0" name=""/>
        <dsp:cNvSpPr/>
      </dsp:nvSpPr>
      <dsp:spPr>
        <a:xfrm>
          <a:off x="1723318" y="1232441"/>
          <a:ext cx="1579046" cy="41041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C" sz="1600" kern="1200" dirty="0" smtClean="0">
              <a:solidFill>
                <a:schemeClr val="tx1"/>
              </a:solidFill>
            </a:rPr>
            <a:t>La importancia que la motivación tiene para el rendimiento organizacional</a:t>
          </a:r>
          <a:endParaRPr lang="es-EC" sz="1600" kern="1200" dirty="0">
            <a:solidFill>
              <a:schemeClr val="tx1"/>
            </a:solidFill>
          </a:endParaRPr>
        </a:p>
      </dsp:txBody>
      <dsp:txXfrm>
        <a:off x="1769567" y="1278690"/>
        <a:ext cx="1486548" cy="4011617"/>
      </dsp:txXfrm>
    </dsp:sp>
    <dsp:sp modelId="{33934F57-A0E3-4F33-8D34-D584CC1D3C7C}">
      <dsp:nvSpPr>
        <dsp:cNvPr id="0" name=""/>
        <dsp:cNvSpPr/>
      </dsp:nvSpPr>
      <dsp:spPr>
        <a:xfrm>
          <a:off x="3435004" y="1232441"/>
          <a:ext cx="1579046" cy="41041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C" sz="1600" kern="1200" dirty="0" smtClean="0">
              <a:solidFill>
                <a:schemeClr val="tx1"/>
              </a:solidFill>
            </a:rPr>
            <a:t>En Colombia, las políticas de desarrollo administrativo como la de lograr una adecuada gestión del talento humano, apalancan el cumplimiento de las metas institucionales y de gobierno</a:t>
          </a:r>
          <a:endParaRPr lang="es-EC" sz="1600" kern="1200" dirty="0">
            <a:solidFill>
              <a:schemeClr val="tx1"/>
            </a:solidFill>
          </a:endParaRPr>
        </a:p>
      </dsp:txBody>
      <dsp:txXfrm>
        <a:off x="3481253" y="1278690"/>
        <a:ext cx="1486548" cy="4011617"/>
      </dsp:txXfrm>
    </dsp:sp>
    <dsp:sp modelId="{55B458C5-9383-4D9C-BB06-9B038E15AFBA}">
      <dsp:nvSpPr>
        <dsp:cNvPr id="0" name=""/>
        <dsp:cNvSpPr/>
      </dsp:nvSpPr>
      <dsp:spPr>
        <a:xfrm>
          <a:off x="5146691" y="1232441"/>
          <a:ext cx="1579046" cy="41041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C" sz="1600" kern="1200" dirty="0" smtClean="0">
              <a:solidFill>
                <a:schemeClr val="tx1"/>
              </a:solidFill>
            </a:rPr>
            <a:t>El cumplimiento de metas públicas también se apoyan en las normas para el ejercicio del control interno, mediante la aplicación de políticas de administración del riesgo, instrumentadas por MECI. </a:t>
          </a:r>
          <a:endParaRPr lang="es-EC" sz="1600" kern="1200" dirty="0">
            <a:solidFill>
              <a:schemeClr val="tx1"/>
            </a:solidFill>
          </a:endParaRPr>
        </a:p>
      </dsp:txBody>
      <dsp:txXfrm>
        <a:off x="5192940" y="1278690"/>
        <a:ext cx="1486548" cy="4011617"/>
      </dsp:txXfrm>
    </dsp:sp>
    <dsp:sp modelId="{FA6C5CF3-F50F-42A2-8EA9-45BA0B62CA0B}">
      <dsp:nvSpPr>
        <dsp:cNvPr id="0" name=""/>
        <dsp:cNvSpPr/>
      </dsp:nvSpPr>
      <dsp:spPr>
        <a:xfrm>
          <a:off x="6858377" y="1232441"/>
          <a:ext cx="1579046" cy="41041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C" sz="1600" kern="1200" dirty="0" smtClean="0">
              <a:solidFill>
                <a:schemeClr val="tx1"/>
              </a:solidFill>
            </a:rPr>
            <a:t>El MECI considera a “los líderes de los procesos, programas y proyectos con sus respectivos equipos de trabajo” como responsables de la administración del riesgo (DAFP, 2014: 58). </a:t>
          </a:r>
        </a:p>
      </dsp:txBody>
      <dsp:txXfrm>
        <a:off x="6904626" y="1278690"/>
        <a:ext cx="1486548" cy="4011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6E1CA0-9E3A-4753-869A-ABF075FDA181}">
      <dsp:nvSpPr>
        <dsp:cNvPr id="0" name=""/>
        <dsp:cNvSpPr/>
      </dsp:nvSpPr>
      <dsp:spPr>
        <a:xfrm>
          <a:off x="4149" y="18859"/>
          <a:ext cx="1197578" cy="1197578"/>
        </a:xfrm>
        <a:prstGeom prst="chord">
          <a:avLst>
            <a:gd name="adj1" fmla="val 4800000"/>
            <a:gd name="adj2" fmla="val 1680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E6B0EF9-1E95-4462-9A86-E956DF31FBAC}">
      <dsp:nvSpPr>
        <dsp:cNvPr id="0" name=""/>
        <dsp:cNvSpPr/>
      </dsp:nvSpPr>
      <dsp:spPr>
        <a:xfrm>
          <a:off x="123906" y="138617"/>
          <a:ext cx="958062" cy="958062"/>
        </a:xfrm>
        <a:prstGeom prst="pie">
          <a:avLst>
            <a:gd name="adj1" fmla="val 5400000"/>
            <a:gd name="adj2" fmla="val 1620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44B34E9-5EE5-4EC1-8C17-7A83966C6BE4}">
      <dsp:nvSpPr>
        <dsp:cNvPr id="0" name=""/>
        <dsp:cNvSpPr/>
      </dsp:nvSpPr>
      <dsp:spPr>
        <a:xfrm rot="16200000">
          <a:off x="-1373065" y="2713410"/>
          <a:ext cx="3472976" cy="718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1066800">
            <a:lnSpc>
              <a:spcPct val="90000"/>
            </a:lnSpc>
            <a:spcBef>
              <a:spcPct val="0"/>
            </a:spcBef>
            <a:spcAft>
              <a:spcPct val="35000"/>
            </a:spcAft>
          </a:pPr>
          <a:r>
            <a:rPr lang="es-EC" sz="2400" kern="1200" dirty="0" smtClean="0">
              <a:solidFill>
                <a:schemeClr val="tx1"/>
              </a:solidFill>
            </a:rPr>
            <a:t>Motivación Laboral</a:t>
          </a:r>
          <a:endParaRPr lang="es-EC" sz="2400" kern="1200" dirty="0">
            <a:solidFill>
              <a:schemeClr val="tx1"/>
            </a:solidFill>
          </a:endParaRPr>
        </a:p>
      </dsp:txBody>
      <dsp:txXfrm>
        <a:off x="-1373065" y="2713410"/>
        <a:ext cx="3472976" cy="718546"/>
      </dsp:txXfrm>
    </dsp:sp>
    <dsp:sp modelId="{82299B15-F075-468A-AD6E-02732CD2FB28}">
      <dsp:nvSpPr>
        <dsp:cNvPr id="0" name=""/>
        <dsp:cNvSpPr/>
      </dsp:nvSpPr>
      <dsp:spPr>
        <a:xfrm>
          <a:off x="842453" y="18859"/>
          <a:ext cx="8037187" cy="479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s-CO" sz="1600" kern="1200" dirty="0" smtClean="0"/>
            <a:t>– Propuesta de agenda de estudio, basados en las motivaciones para el servicio público. </a:t>
          </a:r>
          <a:r>
            <a:rPr lang="es-CO" sz="1600" b="1" kern="1200" dirty="0" smtClean="0"/>
            <a:t>James Perry y </a:t>
          </a:r>
          <a:r>
            <a:rPr lang="es-CO" sz="1600" b="1" kern="1200" dirty="0" err="1" smtClean="0"/>
            <a:t>Lois</a:t>
          </a:r>
          <a:r>
            <a:rPr lang="es-CO" sz="1600" b="1" kern="1200" dirty="0" smtClean="0"/>
            <a:t> </a:t>
          </a:r>
          <a:r>
            <a:rPr lang="es-CO" sz="1600" b="1" kern="1200" dirty="0" err="1" smtClean="0"/>
            <a:t>Wise</a:t>
          </a:r>
          <a:r>
            <a:rPr lang="es-CO" sz="1600" b="1" kern="1200" dirty="0" smtClean="0"/>
            <a:t>, 1990.</a:t>
          </a:r>
          <a:endParaRPr lang="es-EC" sz="1600" b="1" kern="1200" dirty="0">
            <a:solidFill>
              <a:schemeClr val="tx1"/>
            </a:solidFill>
          </a:endParaRPr>
        </a:p>
        <a:p>
          <a:pPr lvl="0" algn="l" defTabSz="711200">
            <a:lnSpc>
              <a:spcPct val="90000"/>
            </a:lnSpc>
            <a:spcBef>
              <a:spcPct val="0"/>
            </a:spcBef>
            <a:spcAft>
              <a:spcPct val="35000"/>
            </a:spcAft>
          </a:pPr>
          <a:r>
            <a:rPr lang="es-CO" sz="1600" kern="1200" dirty="0" smtClean="0"/>
            <a:t>– Importancia de la motivación en el rendimiento organizacional, la necesidad que existe con respecto a su mayor compresión, tanto para crear programas motivacionales, como para mejorar la productividad y el servicio público. </a:t>
          </a:r>
          <a:r>
            <a:rPr lang="es-CO" sz="1600" b="1" kern="1200" dirty="0" smtClean="0"/>
            <a:t>c, 2001.</a:t>
          </a:r>
        </a:p>
        <a:p>
          <a:pPr lvl="0" algn="l" defTabSz="711200">
            <a:lnSpc>
              <a:spcPct val="90000"/>
            </a:lnSpc>
            <a:spcBef>
              <a:spcPct val="0"/>
            </a:spcBef>
            <a:spcAft>
              <a:spcPct val="35000"/>
            </a:spcAft>
          </a:pPr>
          <a:r>
            <a:rPr lang="es-CO" sz="1600" kern="1200" dirty="0" smtClean="0"/>
            <a:t>– Propuesta de cambio organizativo en el estudio sobre la Tesorería General de la Seguridad Social (TGSS) española. </a:t>
          </a:r>
          <a:r>
            <a:rPr lang="es-CO" sz="1600" b="1" kern="1200" dirty="0" smtClean="0"/>
            <a:t>Pons y Morales, 2002.</a:t>
          </a:r>
        </a:p>
        <a:p>
          <a:pPr lvl="0" algn="l" defTabSz="711200">
            <a:lnSpc>
              <a:spcPct val="90000"/>
            </a:lnSpc>
            <a:spcBef>
              <a:spcPct val="0"/>
            </a:spcBef>
            <a:spcAft>
              <a:spcPct val="35000"/>
            </a:spcAft>
          </a:pPr>
          <a:r>
            <a:rPr lang="es-CO" sz="1600" kern="1200" dirty="0" smtClean="0"/>
            <a:t>– </a:t>
          </a:r>
          <a:r>
            <a:rPr lang="es-EC" sz="1600" kern="1200" dirty="0" smtClean="0"/>
            <a:t>Los empleados del sector privado tenían más motivadores pero, tenían menor motivación que sus contrapartes del sector público, quienes estaban más influenciados por factores motivacionales intrínsecos</a:t>
          </a:r>
          <a:r>
            <a:rPr lang="es-CO" sz="1600" kern="1200" dirty="0" smtClean="0"/>
            <a:t>. </a:t>
          </a:r>
          <a:r>
            <a:rPr lang="es-CO" sz="1600" b="1" kern="1200" dirty="0" err="1" smtClean="0"/>
            <a:t>Peklar</a:t>
          </a:r>
          <a:r>
            <a:rPr lang="es-CO" sz="1600" b="1" kern="1200" dirty="0" smtClean="0"/>
            <a:t> &amp; </a:t>
          </a:r>
          <a:r>
            <a:rPr lang="es-CO" sz="1600" b="1" kern="1200" dirty="0" err="1" smtClean="0"/>
            <a:t>Boštjančič</a:t>
          </a:r>
          <a:r>
            <a:rPr lang="es-CO" sz="1600" b="1" kern="1200" dirty="0" smtClean="0"/>
            <a:t>, 2012.</a:t>
          </a:r>
        </a:p>
        <a:p>
          <a:pPr lvl="0" algn="l" defTabSz="711200">
            <a:lnSpc>
              <a:spcPct val="90000"/>
            </a:lnSpc>
            <a:spcBef>
              <a:spcPct val="0"/>
            </a:spcBef>
            <a:spcAft>
              <a:spcPct val="35000"/>
            </a:spcAft>
          </a:pPr>
          <a:r>
            <a:rPr lang="es-CO" sz="1600" kern="1200" dirty="0" smtClean="0"/>
            <a:t>– Evaluación del Sistema de Estímulos a nivel nacional. Estudio que evidenció que la motivación influye tanto en la mayoría de los servidores públicos como en el cumplimiento de los objetivos del Estado. </a:t>
          </a:r>
          <a:r>
            <a:rPr lang="es-CO" sz="1600" b="1" kern="1200" dirty="0" smtClean="0"/>
            <a:t>DAFP, 2012.</a:t>
          </a:r>
          <a:endParaRPr lang="es-EC" sz="1600" b="1" kern="1200" dirty="0">
            <a:solidFill>
              <a:schemeClr val="tx1"/>
            </a:solidFill>
          </a:endParaRPr>
        </a:p>
        <a:p>
          <a:pPr lvl="0" algn="l" defTabSz="711200">
            <a:lnSpc>
              <a:spcPct val="90000"/>
            </a:lnSpc>
            <a:spcBef>
              <a:spcPct val="0"/>
            </a:spcBef>
            <a:spcAft>
              <a:spcPct val="35000"/>
            </a:spcAft>
          </a:pPr>
          <a:r>
            <a:rPr lang="es-CO" sz="1600" kern="1200" dirty="0" smtClean="0"/>
            <a:t>–</a:t>
          </a:r>
          <a:r>
            <a:rPr lang="es-EC" sz="1600" kern="1200" dirty="0" smtClean="0"/>
            <a:t> </a:t>
          </a:r>
          <a:r>
            <a:rPr lang="es-CO" sz="1600" kern="1200" dirty="0" smtClean="0"/>
            <a:t>La cultura y el sistema de gobierno ejercen influencia tanto en los motivadores como en los niveles de motivación de los servidores públicos; se confirmó que los motivadores públicos son intrínsecos. </a:t>
          </a:r>
          <a:r>
            <a:rPr lang="es-EC" sz="1600" b="1" kern="1200" dirty="0" err="1" smtClean="0"/>
            <a:t>Bullock</a:t>
          </a:r>
          <a:r>
            <a:rPr lang="es-EC" sz="1600" b="1" kern="1200" dirty="0" smtClean="0"/>
            <a:t>, </a:t>
          </a:r>
          <a:r>
            <a:rPr lang="es-EC" sz="1600" b="1" kern="1200" dirty="0" err="1" smtClean="0"/>
            <a:t>Stritch</a:t>
          </a:r>
          <a:r>
            <a:rPr lang="es-EC" sz="1600" b="1" kern="1200" dirty="0" smtClean="0"/>
            <a:t> &amp; </a:t>
          </a:r>
          <a:r>
            <a:rPr lang="es-EC" sz="1600" b="1" kern="1200" dirty="0" err="1" smtClean="0"/>
            <a:t>Rainey</a:t>
          </a:r>
          <a:r>
            <a:rPr lang="es-EC" sz="1600" b="1" kern="1200" dirty="0" smtClean="0"/>
            <a:t>, 2015. </a:t>
          </a:r>
          <a:endParaRPr lang="es-EC" sz="1600" b="1" kern="1200" dirty="0">
            <a:solidFill>
              <a:schemeClr val="tx1"/>
            </a:solidFill>
          </a:endParaRPr>
        </a:p>
        <a:p>
          <a:pPr lvl="0" algn="l" defTabSz="711200">
            <a:lnSpc>
              <a:spcPct val="90000"/>
            </a:lnSpc>
            <a:spcBef>
              <a:spcPct val="0"/>
            </a:spcBef>
            <a:spcAft>
              <a:spcPct val="35000"/>
            </a:spcAft>
          </a:pPr>
          <a:r>
            <a:rPr lang="es-CO" sz="1600" kern="1200" dirty="0" smtClean="0"/>
            <a:t>– Propuesta para </a:t>
          </a:r>
          <a:r>
            <a:rPr lang="es-EC" sz="1600" kern="1200" dirty="0" smtClean="0"/>
            <a:t>mejorar las carreras públicas, para lograr una adecuada profesionalización de sus servidores públicos, disminuir la evasión e insatisfacción. </a:t>
          </a:r>
          <a:r>
            <a:rPr lang="es-CO" sz="1600" b="1" kern="1200" dirty="0" smtClean="0"/>
            <a:t>Klein &amp; </a:t>
          </a:r>
          <a:r>
            <a:rPr lang="es-CO" sz="1600" b="1" kern="1200" dirty="0" err="1" smtClean="0"/>
            <a:t>Mascarenhas</a:t>
          </a:r>
          <a:r>
            <a:rPr lang="es-CO" sz="1600" b="1" kern="1200" dirty="0" smtClean="0"/>
            <a:t>, 2016</a:t>
          </a:r>
          <a:r>
            <a:rPr lang="es-CO" sz="1600" kern="1200" dirty="0" smtClean="0"/>
            <a:t>.</a:t>
          </a:r>
          <a:endParaRPr lang="es-EC" sz="1600" kern="1200" dirty="0">
            <a:solidFill>
              <a:schemeClr val="tx1"/>
            </a:solidFill>
          </a:endParaRPr>
        </a:p>
      </dsp:txBody>
      <dsp:txXfrm>
        <a:off x="842453" y="18859"/>
        <a:ext cx="8037187" cy="479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6E1CA0-9E3A-4753-869A-ABF075FDA181}">
      <dsp:nvSpPr>
        <dsp:cNvPr id="0" name=""/>
        <dsp:cNvSpPr/>
      </dsp:nvSpPr>
      <dsp:spPr>
        <a:xfrm>
          <a:off x="10963" y="1032809"/>
          <a:ext cx="759094" cy="759094"/>
        </a:xfrm>
        <a:prstGeom prst="chord">
          <a:avLst>
            <a:gd name="adj1" fmla="val 4800000"/>
            <a:gd name="adj2" fmla="val 1680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E6B0EF9-1E95-4462-9A86-E956DF31FBAC}">
      <dsp:nvSpPr>
        <dsp:cNvPr id="0" name=""/>
        <dsp:cNvSpPr/>
      </dsp:nvSpPr>
      <dsp:spPr>
        <a:xfrm>
          <a:off x="77445" y="1099646"/>
          <a:ext cx="607275" cy="607275"/>
        </a:xfrm>
        <a:prstGeom prst="pie">
          <a:avLst>
            <a:gd name="adj1" fmla="val 10800000"/>
            <a:gd name="adj2" fmla="val 1620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44B34E9-5EE5-4EC1-8C17-7A83966C6BE4}">
      <dsp:nvSpPr>
        <dsp:cNvPr id="0" name=""/>
        <dsp:cNvSpPr/>
      </dsp:nvSpPr>
      <dsp:spPr>
        <a:xfrm>
          <a:off x="524332" y="37701"/>
          <a:ext cx="3689636" cy="455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89000">
            <a:lnSpc>
              <a:spcPct val="90000"/>
            </a:lnSpc>
            <a:spcBef>
              <a:spcPct val="0"/>
            </a:spcBef>
            <a:spcAft>
              <a:spcPct val="35000"/>
            </a:spcAft>
          </a:pPr>
          <a:r>
            <a:rPr lang="es-EC" sz="2000" kern="1200" dirty="0" smtClean="0">
              <a:solidFill>
                <a:schemeClr val="tx1"/>
              </a:solidFill>
            </a:rPr>
            <a:t>Gestión de Riesgos</a:t>
          </a:r>
          <a:endParaRPr lang="es-EC" sz="2000" kern="1200" dirty="0">
            <a:solidFill>
              <a:schemeClr val="tx1"/>
            </a:solidFill>
          </a:endParaRPr>
        </a:p>
      </dsp:txBody>
      <dsp:txXfrm>
        <a:off x="524332" y="37701"/>
        <a:ext cx="3689636" cy="455456"/>
      </dsp:txXfrm>
    </dsp:sp>
    <dsp:sp modelId="{82299B15-F075-468A-AD6E-02732CD2FB28}">
      <dsp:nvSpPr>
        <dsp:cNvPr id="0" name=""/>
        <dsp:cNvSpPr/>
      </dsp:nvSpPr>
      <dsp:spPr>
        <a:xfrm>
          <a:off x="485762" y="965511"/>
          <a:ext cx="3635700" cy="3707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s-EC" sz="1600" kern="1200" dirty="0" smtClean="0"/>
            <a:t>Existen varios modelos para evaluar la gestión institucional. Uno de ellos lo constituyen los modelos de madurez, entres sus pioneros están los desarrollados por </a:t>
          </a:r>
          <a:r>
            <a:rPr lang="es-EC" sz="1600" kern="1200" dirty="0" err="1" smtClean="0"/>
            <a:t>Hillson</a:t>
          </a:r>
          <a:r>
            <a:rPr lang="es-EC" sz="1600" kern="1200" dirty="0" smtClean="0"/>
            <a:t>, 1997 y </a:t>
          </a:r>
          <a:r>
            <a:rPr lang="es-EC" sz="1600" kern="1200" dirty="0" err="1" smtClean="0"/>
            <a:t>Minsky</a:t>
          </a:r>
          <a:r>
            <a:rPr lang="es-EC" sz="1600" kern="1200" dirty="0" smtClean="0"/>
            <a:t>, 2011. </a:t>
          </a:r>
          <a:endParaRPr lang="es-EC" sz="1600" kern="1200" dirty="0">
            <a:solidFill>
              <a:schemeClr val="tx1"/>
            </a:solidFill>
          </a:endParaRPr>
        </a:p>
        <a:p>
          <a:pPr lvl="0" algn="l" defTabSz="711200">
            <a:lnSpc>
              <a:spcPct val="90000"/>
            </a:lnSpc>
            <a:spcBef>
              <a:spcPct val="0"/>
            </a:spcBef>
            <a:spcAft>
              <a:spcPct val="35000"/>
            </a:spcAft>
          </a:pPr>
          <a:endParaRPr lang="es-EC" sz="1600" kern="1200" dirty="0" smtClean="0"/>
        </a:p>
        <a:p>
          <a:pPr lvl="0" algn="l" defTabSz="711200">
            <a:lnSpc>
              <a:spcPct val="90000"/>
            </a:lnSpc>
            <a:spcBef>
              <a:spcPct val="0"/>
            </a:spcBef>
            <a:spcAft>
              <a:spcPct val="35000"/>
            </a:spcAft>
          </a:pPr>
          <a:r>
            <a:rPr lang="es-EC" sz="1600" kern="1200" dirty="0" smtClean="0"/>
            <a:t>Sin embargo, dichos modelos no evalúan la gestión del riesgo adelantada por cada uno de los responsables como aporte a la gestión organizacional.</a:t>
          </a:r>
          <a:endParaRPr lang="es-EC" sz="1600" kern="1200" dirty="0">
            <a:solidFill>
              <a:schemeClr val="tx1"/>
            </a:solidFill>
          </a:endParaRPr>
        </a:p>
      </dsp:txBody>
      <dsp:txXfrm>
        <a:off x="485762" y="965511"/>
        <a:ext cx="3635700" cy="3707723"/>
      </dsp:txXfrm>
    </dsp:sp>
    <dsp:sp modelId="{9FB93D8C-E57B-43A1-B2C0-B94B3CE2AA17}">
      <dsp:nvSpPr>
        <dsp:cNvPr id="0" name=""/>
        <dsp:cNvSpPr/>
      </dsp:nvSpPr>
      <dsp:spPr>
        <a:xfrm>
          <a:off x="4424664" y="874252"/>
          <a:ext cx="759094" cy="759094"/>
        </a:xfrm>
        <a:prstGeom prst="chord">
          <a:avLst>
            <a:gd name="adj1" fmla="val 4800000"/>
            <a:gd name="adj2" fmla="val 1680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ACBF83E-EB7B-4748-8BCE-28DDF8847C21}">
      <dsp:nvSpPr>
        <dsp:cNvPr id="0" name=""/>
        <dsp:cNvSpPr/>
      </dsp:nvSpPr>
      <dsp:spPr>
        <a:xfrm>
          <a:off x="4500578" y="950159"/>
          <a:ext cx="607275" cy="607275"/>
        </a:xfrm>
        <a:prstGeom prst="pie">
          <a:avLst>
            <a:gd name="adj1" fmla="val 5400000"/>
            <a:gd name="adj2" fmla="val 16200000"/>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CF8ED0E-3458-4979-B9CD-675510851B33}">
      <dsp:nvSpPr>
        <dsp:cNvPr id="0" name=""/>
        <dsp:cNvSpPr/>
      </dsp:nvSpPr>
      <dsp:spPr>
        <a:xfrm>
          <a:off x="4223610" y="0"/>
          <a:ext cx="4157010" cy="455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89000">
            <a:lnSpc>
              <a:spcPct val="90000"/>
            </a:lnSpc>
            <a:spcBef>
              <a:spcPct val="0"/>
            </a:spcBef>
            <a:spcAft>
              <a:spcPct val="35000"/>
            </a:spcAft>
          </a:pPr>
          <a:r>
            <a:rPr lang="es-EC" sz="2000" kern="1200" dirty="0" smtClean="0">
              <a:solidFill>
                <a:schemeClr val="tx1"/>
              </a:solidFill>
            </a:rPr>
            <a:t>Motivación Laboral y Gestión de Riesgos</a:t>
          </a:r>
          <a:endParaRPr lang="es-EC" sz="2000" kern="1200" dirty="0">
            <a:solidFill>
              <a:schemeClr val="tx1"/>
            </a:solidFill>
          </a:endParaRPr>
        </a:p>
      </dsp:txBody>
      <dsp:txXfrm>
        <a:off x="4223610" y="0"/>
        <a:ext cx="4157010" cy="455456"/>
      </dsp:txXfrm>
    </dsp:sp>
    <dsp:sp modelId="{C7611389-759E-4C4F-83E0-5A0993B4339B}">
      <dsp:nvSpPr>
        <dsp:cNvPr id="0" name=""/>
        <dsp:cNvSpPr/>
      </dsp:nvSpPr>
      <dsp:spPr>
        <a:xfrm>
          <a:off x="4918326" y="815407"/>
          <a:ext cx="3592917" cy="3555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s-EC" sz="1600" kern="1200" dirty="0" smtClean="0"/>
            <a:t>En la búsqueda bibliográfica, no se encontró que exista alguna propuesta para estudiar las dos variables en conjunto y aún menos para relacionar la gestión del riesgo a nivel de cada persona con su motivación laboral</a:t>
          </a:r>
          <a:endParaRPr lang="es-EC" sz="1600" kern="1200" dirty="0">
            <a:solidFill>
              <a:schemeClr val="tx1"/>
            </a:solidFill>
          </a:endParaRPr>
        </a:p>
      </dsp:txBody>
      <dsp:txXfrm>
        <a:off x="4918326" y="815407"/>
        <a:ext cx="3592917" cy="35554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330EE4-3407-4459-A6E4-253C93F12167}">
      <dsp:nvSpPr>
        <dsp:cNvPr id="0" name=""/>
        <dsp:cNvSpPr/>
      </dsp:nvSpPr>
      <dsp:spPr>
        <a:xfrm>
          <a:off x="5809" y="374730"/>
          <a:ext cx="2509160" cy="4345778"/>
        </a:xfrm>
        <a:prstGeom prst="round2SameRect">
          <a:avLst>
            <a:gd name="adj1" fmla="val 8000"/>
            <a:gd name="adj2" fmla="val 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0480" tIns="91440" rIns="30480" bIns="30480" numCol="1" spcCol="1270" anchor="t" anchorCtr="0">
          <a:noAutofit/>
        </a:bodyPr>
        <a:lstStyle/>
        <a:p>
          <a:pPr marL="228600" lvl="1" indent="-228600" algn="l" defTabSz="1066800">
            <a:lnSpc>
              <a:spcPct val="90000"/>
            </a:lnSpc>
            <a:spcBef>
              <a:spcPct val="0"/>
            </a:spcBef>
            <a:spcAft>
              <a:spcPct val="15000"/>
            </a:spcAft>
            <a:buChar char="••"/>
          </a:pPr>
          <a:r>
            <a:rPr lang="es-EC" sz="2400" kern="1200" dirty="0" smtClean="0">
              <a:solidFill>
                <a:schemeClr val="tx1"/>
              </a:solidFill>
            </a:rPr>
            <a:t>Exploratoria</a:t>
          </a:r>
          <a:endParaRPr lang="es-EC" sz="2400" kern="1200" dirty="0">
            <a:solidFill>
              <a:schemeClr val="tx1"/>
            </a:solidFill>
          </a:endParaRPr>
        </a:p>
        <a:p>
          <a:pPr marL="228600" lvl="1" indent="-228600" algn="l" defTabSz="1066800">
            <a:lnSpc>
              <a:spcPct val="90000"/>
            </a:lnSpc>
            <a:spcBef>
              <a:spcPct val="0"/>
            </a:spcBef>
            <a:spcAft>
              <a:spcPct val="15000"/>
            </a:spcAft>
            <a:buChar char="••"/>
          </a:pPr>
          <a:r>
            <a:rPr lang="es-EC" sz="2400" kern="1200" dirty="0" smtClean="0">
              <a:solidFill>
                <a:schemeClr val="tx1"/>
              </a:solidFill>
            </a:rPr>
            <a:t>Correlacional</a:t>
          </a:r>
          <a:endParaRPr lang="es-EC" sz="2400" kern="1200" dirty="0">
            <a:solidFill>
              <a:schemeClr val="tx1"/>
            </a:solidFill>
          </a:endParaRPr>
        </a:p>
        <a:p>
          <a:pPr marL="228600" lvl="1" indent="-228600" algn="l" defTabSz="1066800">
            <a:lnSpc>
              <a:spcPct val="90000"/>
            </a:lnSpc>
            <a:spcBef>
              <a:spcPct val="0"/>
            </a:spcBef>
            <a:spcAft>
              <a:spcPct val="15000"/>
            </a:spcAft>
            <a:buChar char="••"/>
          </a:pPr>
          <a:r>
            <a:rPr lang="es-EC" sz="2400" kern="1200" dirty="0" smtClean="0">
              <a:solidFill>
                <a:schemeClr val="tx1"/>
              </a:solidFill>
            </a:rPr>
            <a:t>Transversal </a:t>
          </a:r>
          <a:endParaRPr lang="es-EC" sz="2400" kern="1200" dirty="0">
            <a:solidFill>
              <a:schemeClr val="tx1"/>
            </a:solidFill>
          </a:endParaRPr>
        </a:p>
        <a:p>
          <a:pPr marL="228600" lvl="1" indent="-228600" algn="l" defTabSz="1066800">
            <a:lnSpc>
              <a:spcPct val="90000"/>
            </a:lnSpc>
            <a:spcBef>
              <a:spcPct val="0"/>
            </a:spcBef>
            <a:spcAft>
              <a:spcPct val="15000"/>
            </a:spcAft>
            <a:buChar char="••"/>
          </a:pPr>
          <a:r>
            <a:rPr lang="es-EC" sz="2400" kern="1200" dirty="0" smtClean="0">
              <a:solidFill>
                <a:schemeClr val="tx1"/>
              </a:solidFill>
            </a:rPr>
            <a:t>No experimental</a:t>
          </a:r>
          <a:endParaRPr lang="es-EC" sz="2400" kern="1200" dirty="0">
            <a:solidFill>
              <a:schemeClr val="tx1"/>
            </a:solidFill>
          </a:endParaRPr>
        </a:p>
      </dsp:txBody>
      <dsp:txXfrm>
        <a:off x="64602" y="433523"/>
        <a:ext cx="2391574" cy="4286985"/>
      </dsp:txXfrm>
    </dsp:sp>
    <dsp:sp modelId="{D57F485B-661C-4711-99FD-2C70F8265750}">
      <dsp:nvSpPr>
        <dsp:cNvPr id="0" name=""/>
        <dsp:cNvSpPr/>
      </dsp:nvSpPr>
      <dsp:spPr>
        <a:xfrm>
          <a:off x="5809" y="4023678"/>
          <a:ext cx="2509160" cy="805405"/>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91440" tIns="0" rIns="30480" bIns="0" numCol="1" spcCol="1270" anchor="ctr" anchorCtr="0">
          <a:noAutofit/>
        </a:bodyPr>
        <a:lstStyle/>
        <a:p>
          <a:pPr lvl="0" algn="l" defTabSz="1066800">
            <a:lnSpc>
              <a:spcPct val="90000"/>
            </a:lnSpc>
            <a:spcBef>
              <a:spcPct val="0"/>
            </a:spcBef>
            <a:spcAft>
              <a:spcPct val="35000"/>
            </a:spcAft>
          </a:pPr>
          <a:r>
            <a:rPr lang="es-EC" sz="2400" kern="1200" dirty="0" smtClean="0">
              <a:solidFill>
                <a:schemeClr val="tx1"/>
              </a:solidFill>
            </a:rPr>
            <a:t>Tipo de Investigación </a:t>
          </a:r>
          <a:endParaRPr lang="es-EC" sz="2400" kern="1200" dirty="0">
            <a:solidFill>
              <a:schemeClr val="tx1"/>
            </a:solidFill>
          </a:endParaRPr>
        </a:p>
      </dsp:txBody>
      <dsp:txXfrm>
        <a:off x="5809" y="4023678"/>
        <a:ext cx="1767014" cy="805405"/>
      </dsp:txXfrm>
    </dsp:sp>
    <dsp:sp modelId="{71EBC429-EDDF-4808-8029-90760C4CE927}">
      <dsp:nvSpPr>
        <dsp:cNvPr id="0" name=""/>
        <dsp:cNvSpPr/>
      </dsp:nvSpPr>
      <dsp:spPr>
        <a:xfrm>
          <a:off x="1843803" y="3612068"/>
          <a:ext cx="878206" cy="878206"/>
        </a:xfrm>
        <a:prstGeom prst="ellipse">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BB93195-804D-4BBE-9E58-462D26ECE10B}">
      <dsp:nvSpPr>
        <dsp:cNvPr id="0" name=""/>
        <dsp:cNvSpPr/>
      </dsp:nvSpPr>
      <dsp:spPr>
        <a:xfrm>
          <a:off x="2965549" y="374730"/>
          <a:ext cx="2457220" cy="4345778"/>
        </a:xfrm>
        <a:prstGeom prst="round2SameRect">
          <a:avLst>
            <a:gd name="adj1" fmla="val 8000"/>
            <a:gd name="adj2" fmla="val 0"/>
          </a:avLst>
        </a:prstGeom>
        <a:solidFill>
          <a:schemeClr val="lt1">
            <a:alpha val="90000"/>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0480" tIns="91440" rIns="30480" bIns="30480" numCol="1" spcCol="1270" anchor="t" anchorCtr="0">
          <a:noAutofit/>
        </a:bodyPr>
        <a:lstStyle/>
        <a:p>
          <a:pPr marL="228600" lvl="1" indent="-228600" algn="l" defTabSz="1066800">
            <a:lnSpc>
              <a:spcPct val="90000"/>
            </a:lnSpc>
            <a:spcBef>
              <a:spcPct val="0"/>
            </a:spcBef>
            <a:spcAft>
              <a:spcPct val="15000"/>
            </a:spcAft>
            <a:buChar char="••"/>
          </a:pPr>
          <a:r>
            <a:rPr lang="es-EC" sz="2400" kern="1200" dirty="0" smtClean="0">
              <a:solidFill>
                <a:schemeClr val="tx1"/>
              </a:solidFill>
            </a:rPr>
            <a:t>Cuantitativo</a:t>
          </a:r>
          <a:endParaRPr lang="es-EC" sz="2400" kern="1200" dirty="0">
            <a:solidFill>
              <a:schemeClr val="tx1"/>
            </a:solidFill>
          </a:endParaRPr>
        </a:p>
      </dsp:txBody>
      <dsp:txXfrm>
        <a:off x="3023125" y="432306"/>
        <a:ext cx="2342068" cy="4288202"/>
      </dsp:txXfrm>
    </dsp:sp>
    <dsp:sp modelId="{C8AAC5E9-F71E-45F6-9F1A-21E0177D679F}">
      <dsp:nvSpPr>
        <dsp:cNvPr id="0" name=""/>
        <dsp:cNvSpPr/>
      </dsp:nvSpPr>
      <dsp:spPr>
        <a:xfrm>
          <a:off x="2939579" y="4023678"/>
          <a:ext cx="2509160" cy="805405"/>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w="6350" cap="flat" cmpd="sng" algn="ctr">
          <a:solidFill>
            <a:schemeClr val="accent5">
              <a:hueOff val="-3676672"/>
              <a:satOff val="-5114"/>
              <a:lumOff val="-196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6680" tIns="0" rIns="35560" bIns="0" numCol="1" spcCol="1270" anchor="ctr" anchorCtr="0">
          <a:noAutofit/>
        </a:bodyPr>
        <a:lstStyle/>
        <a:p>
          <a:pPr lvl="0" algn="l" defTabSz="1244600">
            <a:lnSpc>
              <a:spcPct val="90000"/>
            </a:lnSpc>
            <a:spcBef>
              <a:spcPct val="0"/>
            </a:spcBef>
            <a:spcAft>
              <a:spcPct val="35000"/>
            </a:spcAft>
          </a:pPr>
          <a:r>
            <a:rPr lang="es-EC" sz="2800" kern="1200" dirty="0" smtClean="0">
              <a:solidFill>
                <a:schemeClr val="tx1"/>
              </a:solidFill>
            </a:rPr>
            <a:t>Enfoque</a:t>
          </a:r>
          <a:endParaRPr lang="es-EC" sz="2800" kern="1200" dirty="0">
            <a:solidFill>
              <a:schemeClr val="tx1"/>
            </a:solidFill>
          </a:endParaRPr>
        </a:p>
      </dsp:txBody>
      <dsp:txXfrm>
        <a:off x="2939579" y="4023678"/>
        <a:ext cx="1767014" cy="805405"/>
      </dsp:txXfrm>
    </dsp:sp>
    <dsp:sp modelId="{C022AC53-7FF8-4534-AAAD-3644E07CE9EF}">
      <dsp:nvSpPr>
        <dsp:cNvPr id="0" name=""/>
        <dsp:cNvSpPr/>
      </dsp:nvSpPr>
      <dsp:spPr>
        <a:xfrm>
          <a:off x="4777574" y="3612068"/>
          <a:ext cx="878206" cy="878206"/>
        </a:xfrm>
        <a:prstGeom prst="ellipse">
          <a:avLst/>
        </a:prstGeom>
        <a:solidFill>
          <a:schemeClr val="accent5">
            <a:tint val="40000"/>
            <a:alpha val="90000"/>
            <a:hueOff val="-3695877"/>
            <a:satOff val="-6408"/>
            <a:lumOff val="-644"/>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DFCA12A-CDB0-42A1-AB5D-0A23B0AB3FD8}">
      <dsp:nvSpPr>
        <dsp:cNvPr id="0" name=""/>
        <dsp:cNvSpPr/>
      </dsp:nvSpPr>
      <dsp:spPr>
        <a:xfrm>
          <a:off x="5873350" y="374730"/>
          <a:ext cx="2509160" cy="4345778"/>
        </a:xfrm>
        <a:prstGeom prst="round2SameRect">
          <a:avLst>
            <a:gd name="adj1" fmla="val 8000"/>
            <a:gd name="adj2" fmla="val 0"/>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7940" tIns="83820" rIns="27940" bIns="27940" numCol="1" spcCol="1270" anchor="t" anchorCtr="0">
          <a:noAutofit/>
        </a:bodyPr>
        <a:lstStyle/>
        <a:p>
          <a:pPr marL="228600" lvl="1" indent="-228600" algn="l" defTabSz="977900">
            <a:lnSpc>
              <a:spcPct val="90000"/>
            </a:lnSpc>
            <a:spcBef>
              <a:spcPct val="0"/>
            </a:spcBef>
            <a:spcAft>
              <a:spcPct val="15000"/>
            </a:spcAft>
            <a:buChar char="••"/>
          </a:pPr>
          <a:r>
            <a:rPr lang="es-CO" sz="2200" kern="1200" dirty="0" smtClean="0"/>
            <a:t>H1: la motivación laboral se relaciona con la administración de riesgos de los responsables de la gestión de riesgos de las entidades públicas en la ciudad de Medellín.</a:t>
          </a:r>
          <a:endParaRPr lang="es-EC" sz="2200" kern="1200" dirty="0">
            <a:solidFill>
              <a:schemeClr val="tx1"/>
            </a:solidFill>
          </a:endParaRPr>
        </a:p>
      </dsp:txBody>
      <dsp:txXfrm>
        <a:off x="5932143" y="433523"/>
        <a:ext cx="2391574" cy="4286985"/>
      </dsp:txXfrm>
    </dsp:sp>
    <dsp:sp modelId="{BB4CD160-E54C-435B-9116-D3DFA19BABA4}">
      <dsp:nvSpPr>
        <dsp:cNvPr id="0" name=""/>
        <dsp:cNvSpPr/>
      </dsp:nvSpPr>
      <dsp:spPr>
        <a:xfrm>
          <a:off x="5873350" y="4023678"/>
          <a:ext cx="2509160" cy="805405"/>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6680" tIns="0" rIns="35560" bIns="0" numCol="1" spcCol="1270" anchor="ctr" anchorCtr="0">
          <a:noAutofit/>
        </a:bodyPr>
        <a:lstStyle/>
        <a:p>
          <a:pPr lvl="0" algn="l" defTabSz="1244600">
            <a:lnSpc>
              <a:spcPct val="90000"/>
            </a:lnSpc>
            <a:spcBef>
              <a:spcPct val="0"/>
            </a:spcBef>
            <a:spcAft>
              <a:spcPct val="35000"/>
            </a:spcAft>
          </a:pPr>
          <a:r>
            <a:rPr lang="es-EC" sz="2800" kern="1200" dirty="0" smtClean="0">
              <a:solidFill>
                <a:schemeClr val="tx1"/>
              </a:solidFill>
            </a:rPr>
            <a:t>Hipótesis</a:t>
          </a:r>
          <a:endParaRPr lang="es-EC" sz="2800" kern="1200" dirty="0">
            <a:solidFill>
              <a:schemeClr val="tx1"/>
            </a:solidFill>
          </a:endParaRPr>
        </a:p>
      </dsp:txBody>
      <dsp:txXfrm>
        <a:off x="5873350" y="4023678"/>
        <a:ext cx="1767014" cy="805405"/>
      </dsp:txXfrm>
    </dsp:sp>
    <dsp:sp modelId="{0349ED61-2BA1-4240-953D-D1DFAE0FB2C9}">
      <dsp:nvSpPr>
        <dsp:cNvPr id="0" name=""/>
        <dsp:cNvSpPr/>
      </dsp:nvSpPr>
      <dsp:spPr>
        <a:xfrm>
          <a:off x="7711344" y="3612068"/>
          <a:ext cx="878206" cy="878206"/>
        </a:xfrm>
        <a:prstGeom prst="ellipse">
          <a:avLst/>
        </a:prstGeom>
        <a:solidFill>
          <a:schemeClr val="accent5">
            <a:tint val="40000"/>
            <a:alpha val="90000"/>
            <a:hueOff val="-7391755"/>
            <a:satOff val="-12816"/>
            <a:lumOff val="-1289"/>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330EE4-3407-4459-A6E4-253C93F12167}">
      <dsp:nvSpPr>
        <dsp:cNvPr id="0" name=""/>
        <dsp:cNvSpPr/>
      </dsp:nvSpPr>
      <dsp:spPr>
        <a:xfrm>
          <a:off x="5710" y="384284"/>
          <a:ext cx="2466451" cy="4271807"/>
        </a:xfrm>
        <a:prstGeom prst="round2SameRect">
          <a:avLst>
            <a:gd name="adj1" fmla="val 8000"/>
            <a:gd name="adj2" fmla="val 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l" defTabSz="889000">
            <a:lnSpc>
              <a:spcPct val="90000"/>
            </a:lnSpc>
            <a:spcBef>
              <a:spcPct val="0"/>
            </a:spcBef>
            <a:spcAft>
              <a:spcPct val="15000"/>
            </a:spcAft>
            <a:buChar char="••"/>
          </a:pPr>
          <a:r>
            <a:rPr lang="es-CO" sz="2000" kern="1200" dirty="0" smtClean="0"/>
            <a:t>Explorar la posible relación entre la motivación laboral y la administración de riesgos de los responsables de la gestión de riesgos de las entidades públicas en la ciudad de Medellín.</a:t>
          </a:r>
          <a:endParaRPr lang="es-EC" sz="2000" kern="1200" dirty="0">
            <a:solidFill>
              <a:schemeClr val="tx1"/>
            </a:solidFill>
          </a:endParaRPr>
        </a:p>
      </dsp:txBody>
      <dsp:txXfrm>
        <a:off x="63502" y="442076"/>
        <a:ext cx="2350867" cy="4214015"/>
      </dsp:txXfrm>
    </dsp:sp>
    <dsp:sp modelId="{D57F485B-661C-4711-99FD-2C70F8265750}">
      <dsp:nvSpPr>
        <dsp:cNvPr id="0" name=""/>
        <dsp:cNvSpPr/>
      </dsp:nvSpPr>
      <dsp:spPr>
        <a:xfrm>
          <a:off x="5710" y="3861392"/>
          <a:ext cx="2466451" cy="791696"/>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91440" tIns="0" rIns="30480" bIns="0" numCol="1" spcCol="1270" anchor="ctr" anchorCtr="0">
          <a:noAutofit/>
        </a:bodyPr>
        <a:lstStyle/>
        <a:p>
          <a:pPr lvl="0" algn="l" defTabSz="1066800">
            <a:lnSpc>
              <a:spcPct val="90000"/>
            </a:lnSpc>
            <a:spcBef>
              <a:spcPct val="0"/>
            </a:spcBef>
            <a:spcAft>
              <a:spcPct val="35000"/>
            </a:spcAft>
          </a:pPr>
          <a:r>
            <a:rPr lang="es-EC" sz="2400" kern="1200" dirty="0" smtClean="0">
              <a:solidFill>
                <a:schemeClr val="tx1"/>
              </a:solidFill>
            </a:rPr>
            <a:t>Objetivo</a:t>
          </a:r>
          <a:endParaRPr lang="es-EC" sz="2400" kern="1200" dirty="0">
            <a:solidFill>
              <a:schemeClr val="tx1"/>
            </a:solidFill>
          </a:endParaRPr>
        </a:p>
      </dsp:txBody>
      <dsp:txXfrm>
        <a:off x="5710" y="3861392"/>
        <a:ext cx="1736937" cy="791696"/>
      </dsp:txXfrm>
    </dsp:sp>
    <dsp:sp modelId="{71EBC429-EDDF-4808-8029-90760C4CE927}">
      <dsp:nvSpPr>
        <dsp:cNvPr id="0" name=""/>
        <dsp:cNvSpPr/>
      </dsp:nvSpPr>
      <dsp:spPr>
        <a:xfrm>
          <a:off x="1812419" y="3566518"/>
          <a:ext cx="863257" cy="863257"/>
        </a:xfrm>
        <a:prstGeom prst="ellipse">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BB93195-804D-4BBE-9E58-462D26ECE10B}">
      <dsp:nvSpPr>
        <dsp:cNvPr id="0" name=""/>
        <dsp:cNvSpPr/>
      </dsp:nvSpPr>
      <dsp:spPr>
        <a:xfrm>
          <a:off x="2889544" y="384284"/>
          <a:ext cx="2466451" cy="4271807"/>
        </a:xfrm>
        <a:prstGeom prst="round2SameRect">
          <a:avLst>
            <a:gd name="adj1" fmla="val 8000"/>
            <a:gd name="adj2" fmla="val 0"/>
          </a:avLst>
        </a:prstGeom>
        <a:solidFill>
          <a:schemeClr val="lt1">
            <a:alpha val="90000"/>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0480" tIns="91440" rIns="30480" bIns="30480" numCol="1" spcCol="1270" anchor="t" anchorCtr="0">
          <a:noAutofit/>
        </a:bodyPr>
        <a:lstStyle/>
        <a:p>
          <a:pPr marL="228600" lvl="1" indent="-228600" algn="l" defTabSz="1066800">
            <a:lnSpc>
              <a:spcPct val="90000"/>
            </a:lnSpc>
            <a:spcBef>
              <a:spcPct val="0"/>
            </a:spcBef>
            <a:spcAft>
              <a:spcPct val="15000"/>
            </a:spcAft>
            <a:buChar char="••"/>
          </a:pPr>
          <a:r>
            <a:rPr lang="es-CO" sz="2400" kern="1200" dirty="0" smtClean="0"/>
            <a:t>Motivación laboral – 38 ítems</a:t>
          </a:r>
          <a:endParaRPr lang="es-EC" sz="2400" kern="1200" dirty="0">
            <a:solidFill>
              <a:schemeClr val="tx1"/>
            </a:solidFill>
          </a:endParaRPr>
        </a:p>
        <a:p>
          <a:pPr marL="228600" lvl="1" indent="-228600" algn="l" defTabSz="1066800">
            <a:lnSpc>
              <a:spcPct val="90000"/>
            </a:lnSpc>
            <a:spcBef>
              <a:spcPct val="0"/>
            </a:spcBef>
            <a:spcAft>
              <a:spcPct val="15000"/>
            </a:spcAft>
            <a:buChar char="••"/>
          </a:pPr>
          <a:r>
            <a:rPr lang="es-EC" sz="2400" kern="1200" dirty="0" smtClean="0">
              <a:solidFill>
                <a:schemeClr val="tx1"/>
              </a:solidFill>
            </a:rPr>
            <a:t>Gestión de Riesgos – 22 ítems</a:t>
          </a:r>
          <a:endParaRPr lang="es-EC" sz="2400" kern="1200" dirty="0">
            <a:solidFill>
              <a:schemeClr val="tx1"/>
            </a:solidFill>
          </a:endParaRPr>
        </a:p>
      </dsp:txBody>
      <dsp:txXfrm>
        <a:off x="2947336" y="442076"/>
        <a:ext cx="2350867" cy="4214015"/>
      </dsp:txXfrm>
    </dsp:sp>
    <dsp:sp modelId="{C8AAC5E9-F71E-45F6-9F1A-21E0177D679F}">
      <dsp:nvSpPr>
        <dsp:cNvPr id="0" name=""/>
        <dsp:cNvSpPr/>
      </dsp:nvSpPr>
      <dsp:spPr>
        <a:xfrm>
          <a:off x="2889544" y="3861392"/>
          <a:ext cx="2466451" cy="791696"/>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w="6350" cap="flat" cmpd="sng" algn="ctr">
          <a:solidFill>
            <a:schemeClr val="accent5">
              <a:hueOff val="-3676672"/>
              <a:satOff val="-5114"/>
              <a:lumOff val="-196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91440" tIns="0" rIns="30480" bIns="0" numCol="1" spcCol="1270" anchor="ctr" anchorCtr="0">
          <a:noAutofit/>
        </a:bodyPr>
        <a:lstStyle/>
        <a:p>
          <a:pPr lvl="0" algn="l" defTabSz="1066800">
            <a:lnSpc>
              <a:spcPct val="90000"/>
            </a:lnSpc>
            <a:spcBef>
              <a:spcPct val="0"/>
            </a:spcBef>
            <a:spcAft>
              <a:spcPct val="35000"/>
            </a:spcAft>
          </a:pPr>
          <a:r>
            <a:rPr lang="es-EC" sz="2400" kern="1200" dirty="0" smtClean="0">
              <a:solidFill>
                <a:schemeClr val="tx1"/>
              </a:solidFill>
            </a:rPr>
            <a:t>Variables</a:t>
          </a:r>
          <a:endParaRPr lang="es-EC" sz="2400" kern="1200" dirty="0">
            <a:solidFill>
              <a:schemeClr val="tx1"/>
            </a:solidFill>
          </a:endParaRPr>
        </a:p>
      </dsp:txBody>
      <dsp:txXfrm>
        <a:off x="2889544" y="3861392"/>
        <a:ext cx="1736937" cy="791696"/>
      </dsp:txXfrm>
    </dsp:sp>
    <dsp:sp modelId="{C022AC53-7FF8-4534-AAAD-3644E07CE9EF}">
      <dsp:nvSpPr>
        <dsp:cNvPr id="0" name=""/>
        <dsp:cNvSpPr/>
      </dsp:nvSpPr>
      <dsp:spPr>
        <a:xfrm>
          <a:off x="4696253" y="3566518"/>
          <a:ext cx="863257" cy="863257"/>
        </a:xfrm>
        <a:prstGeom prst="ellipse">
          <a:avLst/>
        </a:prstGeom>
        <a:solidFill>
          <a:schemeClr val="accent5">
            <a:tint val="40000"/>
            <a:alpha val="90000"/>
            <a:hueOff val="-3695877"/>
            <a:satOff val="-6408"/>
            <a:lumOff val="-644"/>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DFCA12A-CDB0-42A1-AB5D-0A23B0AB3FD8}">
      <dsp:nvSpPr>
        <dsp:cNvPr id="0" name=""/>
        <dsp:cNvSpPr/>
      </dsp:nvSpPr>
      <dsp:spPr>
        <a:xfrm>
          <a:off x="5773378" y="384284"/>
          <a:ext cx="2466451" cy="4271807"/>
        </a:xfrm>
        <a:prstGeom prst="round2SameRect">
          <a:avLst>
            <a:gd name="adj1" fmla="val 8000"/>
            <a:gd name="adj2" fmla="val 0"/>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l" defTabSz="889000">
            <a:lnSpc>
              <a:spcPct val="90000"/>
            </a:lnSpc>
            <a:spcBef>
              <a:spcPct val="0"/>
            </a:spcBef>
            <a:spcAft>
              <a:spcPct val="15000"/>
            </a:spcAft>
            <a:buChar char="••"/>
          </a:pPr>
          <a:r>
            <a:rPr lang="es-EC" sz="2000" kern="1200" dirty="0" smtClean="0"/>
            <a:t>Cuestionario estructurado</a:t>
          </a:r>
          <a:endParaRPr lang="es-EC" sz="2000" kern="1200" dirty="0">
            <a:solidFill>
              <a:schemeClr val="tx1"/>
            </a:solidFill>
          </a:endParaRPr>
        </a:p>
        <a:p>
          <a:pPr marL="228600" lvl="1" indent="-228600" algn="l" defTabSz="889000">
            <a:lnSpc>
              <a:spcPct val="90000"/>
            </a:lnSpc>
            <a:spcBef>
              <a:spcPct val="0"/>
            </a:spcBef>
            <a:spcAft>
              <a:spcPct val="15000"/>
            </a:spcAft>
            <a:buChar char="••"/>
          </a:pPr>
          <a:r>
            <a:rPr lang="es-EC" sz="2000" kern="1200" dirty="0" smtClean="0">
              <a:solidFill>
                <a:schemeClr val="tx1"/>
              </a:solidFill>
            </a:rPr>
            <a:t>Ítems, en una escala ordinal de tipo Likert con cuatro opciones de respuesta</a:t>
          </a:r>
          <a:endParaRPr lang="es-EC" sz="2000" kern="1200" dirty="0">
            <a:solidFill>
              <a:schemeClr val="tx1"/>
            </a:solidFill>
          </a:endParaRPr>
        </a:p>
      </dsp:txBody>
      <dsp:txXfrm>
        <a:off x="5831170" y="442076"/>
        <a:ext cx="2350867" cy="4214015"/>
      </dsp:txXfrm>
    </dsp:sp>
    <dsp:sp modelId="{BB4CD160-E54C-435B-9116-D3DFA19BABA4}">
      <dsp:nvSpPr>
        <dsp:cNvPr id="0" name=""/>
        <dsp:cNvSpPr/>
      </dsp:nvSpPr>
      <dsp:spPr>
        <a:xfrm>
          <a:off x="5773378" y="3861392"/>
          <a:ext cx="2466451" cy="791696"/>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91440" tIns="0" rIns="30480" bIns="0" numCol="1" spcCol="1270" anchor="ctr" anchorCtr="0">
          <a:noAutofit/>
        </a:bodyPr>
        <a:lstStyle/>
        <a:p>
          <a:pPr lvl="0" algn="l" defTabSz="1066800">
            <a:lnSpc>
              <a:spcPct val="90000"/>
            </a:lnSpc>
            <a:spcBef>
              <a:spcPct val="0"/>
            </a:spcBef>
            <a:spcAft>
              <a:spcPct val="35000"/>
            </a:spcAft>
          </a:pPr>
          <a:r>
            <a:rPr lang="es-EC" sz="2400" kern="1200" dirty="0" smtClean="0">
              <a:solidFill>
                <a:schemeClr val="tx1"/>
              </a:solidFill>
            </a:rPr>
            <a:t>El instrumento</a:t>
          </a:r>
          <a:endParaRPr lang="es-EC" sz="2400" kern="1200" dirty="0">
            <a:solidFill>
              <a:schemeClr val="tx1"/>
            </a:solidFill>
          </a:endParaRPr>
        </a:p>
      </dsp:txBody>
      <dsp:txXfrm>
        <a:off x="5773378" y="3861392"/>
        <a:ext cx="1736937" cy="791696"/>
      </dsp:txXfrm>
    </dsp:sp>
    <dsp:sp modelId="{0349ED61-2BA1-4240-953D-D1DFAE0FB2C9}">
      <dsp:nvSpPr>
        <dsp:cNvPr id="0" name=""/>
        <dsp:cNvSpPr/>
      </dsp:nvSpPr>
      <dsp:spPr>
        <a:xfrm>
          <a:off x="7580087" y="3566518"/>
          <a:ext cx="863257" cy="863257"/>
        </a:xfrm>
        <a:prstGeom prst="ellipse">
          <a:avLst/>
        </a:prstGeom>
        <a:solidFill>
          <a:schemeClr val="accent5">
            <a:tint val="40000"/>
            <a:alpha val="90000"/>
            <a:hueOff val="-7391755"/>
            <a:satOff val="-12816"/>
            <a:lumOff val="-1289"/>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382926-025C-4492-A007-36A806BCA0F4}" type="datetimeFigureOut">
              <a:rPr lang="es-ES" smtClean="0"/>
              <a:t>04/07/2017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39057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9382926-025C-4492-A007-36A806BCA0F4}" type="datetimeFigureOut">
              <a:rPr lang="es-ES" smtClean="0"/>
              <a:t>04/07/2017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1306738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9382926-025C-4492-A007-36A806BCA0F4}" type="datetimeFigureOut">
              <a:rPr lang="es-ES" smtClean="0"/>
              <a:t>04/07/2017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3401391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9382926-025C-4492-A007-36A806BCA0F4}" type="datetimeFigureOut">
              <a:rPr lang="es-ES" smtClean="0"/>
              <a:t>04/07/2017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36853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9382926-025C-4492-A007-36A806BCA0F4}" type="datetimeFigureOut">
              <a:rPr lang="es-ES" smtClean="0"/>
              <a:t>04/07/2017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380674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9382926-025C-4492-A007-36A806BCA0F4}" type="datetimeFigureOut">
              <a:rPr lang="es-ES" smtClean="0"/>
              <a:t>04/07/2017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1872402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9382926-025C-4492-A007-36A806BCA0F4}" type="datetimeFigureOut">
              <a:rPr lang="es-ES" smtClean="0"/>
              <a:t>04/07/2017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3174672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9382926-025C-4492-A007-36A806BCA0F4}" type="datetimeFigureOut">
              <a:rPr lang="es-ES" smtClean="0"/>
              <a:t>04/07/2017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1978876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82926-025C-4492-A007-36A806BCA0F4}" type="datetimeFigureOut">
              <a:rPr lang="es-ES" smtClean="0"/>
              <a:t>04/07/2017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367503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9382926-025C-4492-A007-36A806BCA0F4}" type="datetimeFigureOut">
              <a:rPr lang="es-ES" smtClean="0"/>
              <a:t>04/07/2017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3614979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9382926-025C-4492-A007-36A806BCA0F4}" type="datetimeFigureOut">
              <a:rPr lang="es-ES" smtClean="0"/>
              <a:t>04/07/2017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AAC946-410E-4677-B1D6-226A086D226C}" type="slidenum">
              <a:rPr lang="es-ES" smtClean="0"/>
              <a:t>‹Nº›</a:t>
            </a:fld>
            <a:endParaRPr lang="es-ES"/>
          </a:p>
        </p:txBody>
      </p:sp>
    </p:spTree>
    <p:extLst>
      <p:ext uri="{BB962C8B-B14F-4D97-AF65-F5344CB8AC3E}">
        <p14:creationId xmlns:p14="http://schemas.microsoft.com/office/powerpoint/2010/main" val="181937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382926-025C-4492-A007-36A806BCA0F4}" type="datetimeFigureOut">
              <a:rPr lang="es-ES" smtClean="0"/>
              <a:t>04/07/2017</a:t>
            </a:fld>
            <a:endParaRPr lang="es-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AAC946-410E-4677-B1D6-226A086D226C}" type="slidenum">
              <a:rPr lang="es-ES" smtClean="0"/>
              <a:t>‹Nº›</a:t>
            </a:fld>
            <a:endParaRPr lang="es-ES"/>
          </a:p>
        </p:txBody>
      </p:sp>
    </p:spTree>
    <p:extLst>
      <p:ext uri="{BB962C8B-B14F-4D97-AF65-F5344CB8AC3E}">
        <p14:creationId xmlns:p14="http://schemas.microsoft.com/office/powerpoint/2010/main" val="2281365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mmoral26@eafit.edu.co" TargetMode="External"/><Relationship Id="rId2" Type="http://schemas.openxmlformats.org/officeDocument/2006/relationships/hyperlink" Target="mailto:emorale4@eafit.edu.co" TargetMode="External"/><Relationship Id="rId1" Type="http://schemas.openxmlformats.org/officeDocument/2006/relationships/slideLayout" Target="../slideLayouts/slideLayout1.xml"/><Relationship Id="rId4" Type="http://schemas.openxmlformats.org/officeDocument/2006/relationships/hyperlink" Target="mailto:scorre32@eafit.edu.c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1679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ector recto 13"/>
          <p:cNvCxnSpPr>
            <a:stCxn id="8" idx="1"/>
            <a:endCxn id="12" idx="0"/>
          </p:cNvCxnSpPr>
          <p:nvPr/>
        </p:nvCxnSpPr>
        <p:spPr>
          <a:xfrm>
            <a:off x="1923735" y="1366889"/>
            <a:ext cx="3378838" cy="188965"/>
          </a:xfrm>
          <a:prstGeom prst="line">
            <a:avLst/>
          </a:prstGeom>
        </p:spPr>
        <p:style>
          <a:lnRef idx="1">
            <a:schemeClr val="accent1"/>
          </a:lnRef>
          <a:fillRef idx="0">
            <a:schemeClr val="accent1"/>
          </a:fillRef>
          <a:effectRef idx="0">
            <a:schemeClr val="accent1"/>
          </a:effectRef>
          <a:fontRef idx="minor">
            <a:schemeClr val="tx1"/>
          </a:fontRef>
        </p:style>
      </p:cxnSp>
      <p:sp>
        <p:nvSpPr>
          <p:cNvPr id="8" name="Forma libre 7"/>
          <p:cNvSpPr/>
          <p:nvPr/>
        </p:nvSpPr>
        <p:spPr>
          <a:xfrm>
            <a:off x="152164" y="1366889"/>
            <a:ext cx="3543141" cy="3378316"/>
          </a:xfrm>
          <a:custGeom>
            <a:avLst/>
            <a:gdLst>
              <a:gd name="connsiteX0" fmla="*/ 0 w 4455294"/>
              <a:gd name="connsiteY0" fmla="*/ 1482774 h 2965548"/>
              <a:gd name="connsiteX1" fmla="*/ 2227647 w 4455294"/>
              <a:gd name="connsiteY1" fmla="*/ 0 h 2965548"/>
              <a:gd name="connsiteX2" fmla="*/ 4455294 w 4455294"/>
              <a:gd name="connsiteY2" fmla="*/ 1482774 h 2965548"/>
              <a:gd name="connsiteX3" fmla="*/ 2227647 w 4455294"/>
              <a:gd name="connsiteY3" fmla="*/ 2965548 h 2965548"/>
              <a:gd name="connsiteX4" fmla="*/ 0 w 4455294"/>
              <a:gd name="connsiteY4" fmla="*/ 1482774 h 2965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55294" h="2965548">
                <a:moveTo>
                  <a:pt x="0" y="1482774"/>
                </a:moveTo>
                <a:cubicBezTo>
                  <a:pt x="0" y="663861"/>
                  <a:pt x="997352" y="0"/>
                  <a:pt x="2227647" y="0"/>
                </a:cubicBezTo>
                <a:cubicBezTo>
                  <a:pt x="3457942" y="0"/>
                  <a:pt x="4455294" y="663861"/>
                  <a:pt x="4455294" y="1482774"/>
                </a:cubicBezTo>
                <a:cubicBezTo>
                  <a:pt x="4455294" y="2301687"/>
                  <a:pt x="3457942" y="2965548"/>
                  <a:pt x="2227647" y="2965548"/>
                </a:cubicBezTo>
                <a:cubicBezTo>
                  <a:pt x="997352" y="2965548"/>
                  <a:pt x="0" y="2301687"/>
                  <a:pt x="0" y="1482774"/>
                </a:cubicBezTo>
                <a:close/>
              </a:path>
            </a:pathLst>
          </a:custGeom>
        </p:spPr>
        <p:style>
          <a:lnRef idx="0">
            <a:schemeClr val="lt1">
              <a:hueOff val="0"/>
              <a:satOff val="0"/>
              <a:lumOff val="0"/>
              <a:alphaOff val="0"/>
            </a:schemeClr>
          </a:lnRef>
          <a:fillRef idx="3">
            <a:schemeClr val="accent4">
              <a:alpha val="50000"/>
              <a:hueOff val="3465231"/>
              <a:satOff val="-15989"/>
              <a:lumOff val="588"/>
              <a:alphaOff val="0"/>
            </a:schemeClr>
          </a:fillRef>
          <a:effectRef idx="3">
            <a:schemeClr val="accent4">
              <a:alpha val="50000"/>
              <a:hueOff val="3465231"/>
              <a:satOff val="-15989"/>
              <a:lumOff val="588"/>
              <a:alphaOff val="0"/>
            </a:schemeClr>
          </a:effectRef>
          <a:fontRef idx="minor">
            <a:schemeClr val="tx1"/>
          </a:fontRef>
        </p:style>
        <p:txBody>
          <a:bodyPr spcFirstLastPara="0" vert="horz" wrap="square" lIns="713423" tIns="495254" rIns="713423" bIns="495254" numCol="1" spcCol="1270" anchor="ctr" anchorCtr="0">
            <a:noAutofit/>
          </a:bodyPr>
          <a:lstStyle/>
          <a:p>
            <a:pPr lvl="0" algn="ctr" defTabSz="711200">
              <a:lnSpc>
                <a:spcPct val="90000"/>
              </a:lnSpc>
              <a:spcBef>
                <a:spcPct val="0"/>
              </a:spcBef>
              <a:spcAft>
                <a:spcPct val="35000"/>
              </a:spcAft>
            </a:pPr>
            <a:r>
              <a:rPr lang="es-CO" sz="1600" b="1" kern="1200" dirty="0" smtClean="0"/>
              <a:t>El universo o población en estudio: </a:t>
            </a:r>
            <a:r>
              <a:rPr lang="es-CO" sz="1600" kern="1200" dirty="0" smtClean="0"/>
              <a:t>los servidores públicos de las entidades pertenecientes a la rama ejecutiva del poder público de orden territorial, autónomas y sometidas a regímenes especiales ubicadas en Medellín.</a:t>
            </a:r>
            <a:endParaRPr lang="es-EC" sz="1600" kern="1200" dirty="0"/>
          </a:p>
        </p:txBody>
      </p:sp>
      <p:sp>
        <p:nvSpPr>
          <p:cNvPr id="12" name="Elipse 11"/>
          <p:cNvSpPr/>
          <p:nvPr/>
        </p:nvSpPr>
        <p:spPr>
          <a:xfrm>
            <a:off x="3921544" y="1555854"/>
            <a:ext cx="2762057" cy="2846895"/>
          </a:xfrm>
          <a:prstGeom prst="ellipse">
            <a:avLst/>
          </a:prstGeom>
        </p:spPr>
        <p:style>
          <a:lnRef idx="0">
            <a:schemeClr val="lt1">
              <a:hueOff val="0"/>
              <a:satOff val="0"/>
              <a:lumOff val="0"/>
              <a:alphaOff val="0"/>
            </a:schemeClr>
          </a:lnRef>
          <a:fillRef idx="3">
            <a:schemeClr val="accent4">
              <a:alpha val="50000"/>
              <a:hueOff val="3465231"/>
              <a:satOff val="-15989"/>
              <a:lumOff val="588"/>
              <a:alphaOff val="0"/>
            </a:schemeClr>
          </a:fillRef>
          <a:effectRef idx="3">
            <a:schemeClr val="accent4">
              <a:alpha val="50000"/>
              <a:hueOff val="3465231"/>
              <a:satOff val="-15989"/>
              <a:lumOff val="588"/>
              <a:alphaOff val="0"/>
            </a:schemeClr>
          </a:effectRef>
          <a:fontRef idx="minor">
            <a:schemeClr val="tx1"/>
          </a:fontRef>
        </p:style>
        <p:txBody>
          <a:bodyPr spcFirstLastPara="0" vert="horz" wrap="square" lIns="713423" tIns="495254" rIns="713423" bIns="495254" numCol="1" spcCol="1270" anchor="ctr" anchorCtr="0">
            <a:noAutofit/>
          </a:bodyPr>
          <a:lstStyle/>
          <a:p>
            <a:pPr algn="ctr" defTabSz="711200">
              <a:lnSpc>
                <a:spcPct val="90000"/>
              </a:lnSpc>
              <a:spcBef>
                <a:spcPct val="0"/>
              </a:spcBef>
              <a:spcAft>
                <a:spcPct val="35000"/>
              </a:spcAft>
            </a:pPr>
            <a:endParaRPr lang="en-US" sz="900" b="1" dirty="0">
              <a:solidFill>
                <a:schemeClr val="tx1"/>
              </a:solidFill>
            </a:endParaRPr>
          </a:p>
        </p:txBody>
      </p:sp>
      <p:cxnSp>
        <p:nvCxnSpPr>
          <p:cNvPr id="15" name="Conector recto 14"/>
          <p:cNvCxnSpPr>
            <a:stCxn id="8" idx="3"/>
            <a:endCxn id="12" idx="4"/>
          </p:cNvCxnSpPr>
          <p:nvPr/>
        </p:nvCxnSpPr>
        <p:spPr>
          <a:xfrm flipV="1">
            <a:off x="1923735" y="4402749"/>
            <a:ext cx="3378838" cy="342456"/>
          </a:xfrm>
          <a:prstGeom prst="line">
            <a:avLst/>
          </a:prstGeom>
        </p:spPr>
        <p:style>
          <a:lnRef idx="1">
            <a:schemeClr val="accent1"/>
          </a:lnRef>
          <a:fillRef idx="0">
            <a:schemeClr val="accent1"/>
          </a:fillRef>
          <a:effectRef idx="0">
            <a:schemeClr val="accent1"/>
          </a:effectRef>
          <a:fontRef idx="minor">
            <a:schemeClr val="tx1"/>
          </a:fontRef>
        </p:style>
      </p:cxnSp>
      <p:sp>
        <p:nvSpPr>
          <p:cNvPr id="28" name="Rectángulo 27"/>
          <p:cNvSpPr/>
          <p:nvPr/>
        </p:nvSpPr>
        <p:spPr>
          <a:xfrm>
            <a:off x="4119509" y="2114449"/>
            <a:ext cx="2507530" cy="1729704"/>
          </a:xfrm>
          <a:prstGeom prst="rect">
            <a:avLst/>
          </a:prstGeom>
        </p:spPr>
        <p:txBody>
          <a:bodyPr wrap="square">
            <a:spAutoFit/>
          </a:bodyPr>
          <a:lstStyle/>
          <a:p>
            <a:pPr algn="ctr" defTabSz="711200">
              <a:lnSpc>
                <a:spcPct val="90000"/>
              </a:lnSpc>
              <a:spcBef>
                <a:spcPct val="0"/>
              </a:spcBef>
              <a:spcAft>
                <a:spcPct val="35000"/>
              </a:spcAft>
            </a:pPr>
            <a:r>
              <a:rPr lang="es-CO" sz="1600" b="1" dirty="0" smtClean="0"/>
              <a:t>Unidad de análisis en  </a:t>
            </a:r>
            <a:r>
              <a:rPr lang="es-CO" sz="1600" b="1" dirty="0"/>
              <a:t>estudio: </a:t>
            </a:r>
          </a:p>
          <a:p>
            <a:pPr algn="ctr" defTabSz="711200">
              <a:lnSpc>
                <a:spcPct val="90000"/>
              </a:lnSpc>
              <a:spcBef>
                <a:spcPct val="0"/>
              </a:spcBef>
              <a:spcAft>
                <a:spcPct val="35000"/>
              </a:spcAft>
            </a:pPr>
            <a:r>
              <a:rPr lang="es-ES" sz="1600" dirty="0" smtClean="0"/>
              <a:t>Los servidores públicos, líderes de procesos, programas o proyectos y responsables de la gestión de riesgos en la entidad.</a:t>
            </a:r>
            <a:endParaRPr lang="en-US" sz="1600" dirty="0"/>
          </a:p>
        </p:txBody>
      </p:sp>
      <p:sp>
        <p:nvSpPr>
          <p:cNvPr id="42" name="Elipse 41">
            <a:hlinkClick r:id="rId2" action="ppaction://hlinksldjump"/>
          </p:cNvPr>
          <p:cNvSpPr/>
          <p:nvPr/>
        </p:nvSpPr>
        <p:spPr>
          <a:xfrm>
            <a:off x="6909842" y="1904647"/>
            <a:ext cx="2130461" cy="2054612"/>
          </a:xfrm>
          <a:prstGeom prst="ellipse">
            <a:avLst/>
          </a:prstGeom>
        </p:spPr>
        <p:style>
          <a:lnRef idx="0">
            <a:schemeClr val="lt1">
              <a:hueOff val="0"/>
              <a:satOff val="0"/>
              <a:lumOff val="0"/>
              <a:alphaOff val="0"/>
            </a:schemeClr>
          </a:lnRef>
          <a:fillRef idx="3">
            <a:schemeClr val="accent4">
              <a:alpha val="50000"/>
              <a:hueOff val="3465231"/>
              <a:satOff val="-15989"/>
              <a:lumOff val="588"/>
              <a:alphaOff val="0"/>
            </a:schemeClr>
          </a:fillRef>
          <a:effectRef idx="3">
            <a:schemeClr val="accent4">
              <a:alpha val="50000"/>
              <a:hueOff val="3465231"/>
              <a:satOff val="-15989"/>
              <a:lumOff val="588"/>
              <a:alphaOff val="0"/>
            </a:schemeClr>
          </a:effectRef>
          <a:fontRef idx="minor">
            <a:schemeClr val="tx1"/>
          </a:fontRef>
        </p:style>
        <p:txBody>
          <a:bodyPr spcFirstLastPara="0" vert="horz" wrap="square" lIns="713423" tIns="495254" rIns="713423" bIns="495254" numCol="1" spcCol="1270" anchor="ctr" anchorCtr="0">
            <a:noAutofit/>
          </a:bodyPr>
          <a:lstStyle/>
          <a:p>
            <a:pPr algn="ctr" defTabSz="711200">
              <a:lnSpc>
                <a:spcPct val="90000"/>
              </a:lnSpc>
              <a:spcBef>
                <a:spcPct val="0"/>
              </a:spcBef>
              <a:spcAft>
                <a:spcPct val="35000"/>
              </a:spcAft>
            </a:pPr>
            <a:endParaRPr lang="en-US" sz="900" b="1" dirty="0">
              <a:solidFill>
                <a:schemeClr val="tx1"/>
              </a:solidFill>
            </a:endParaRPr>
          </a:p>
        </p:txBody>
      </p:sp>
      <p:cxnSp>
        <p:nvCxnSpPr>
          <p:cNvPr id="43" name="Conector recto 42"/>
          <p:cNvCxnSpPr>
            <a:endCxn id="42" idx="4"/>
          </p:cNvCxnSpPr>
          <p:nvPr/>
        </p:nvCxnSpPr>
        <p:spPr>
          <a:xfrm flipV="1">
            <a:off x="5359134" y="3959259"/>
            <a:ext cx="2615939" cy="443489"/>
          </a:xfrm>
          <a:prstGeom prst="line">
            <a:avLst/>
          </a:prstGeom>
        </p:spPr>
        <p:style>
          <a:lnRef idx="1">
            <a:schemeClr val="accent1"/>
          </a:lnRef>
          <a:fillRef idx="0">
            <a:schemeClr val="accent1"/>
          </a:fillRef>
          <a:effectRef idx="0">
            <a:schemeClr val="accent1"/>
          </a:effectRef>
          <a:fontRef idx="minor">
            <a:schemeClr val="tx1"/>
          </a:fontRef>
        </p:style>
      </p:cxnSp>
      <p:sp>
        <p:nvSpPr>
          <p:cNvPr id="44" name="Rectángulo 43"/>
          <p:cNvSpPr/>
          <p:nvPr/>
        </p:nvSpPr>
        <p:spPr>
          <a:xfrm>
            <a:off x="6909842" y="2172002"/>
            <a:ext cx="1913647" cy="1815882"/>
          </a:xfrm>
          <a:prstGeom prst="rect">
            <a:avLst/>
          </a:prstGeom>
        </p:spPr>
        <p:txBody>
          <a:bodyPr wrap="square">
            <a:spAutoFit/>
          </a:bodyPr>
          <a:lstStyle/>
          <a:p>
            <a:pPr algn="ctr"/>
            <a:r>
              <a:rPr lang="es-CO" sz="1600" b="1" dirty="0" smtClean="0"/>
              <a:t>Pertenecientes a entidades </a:t>
            </a:r>
            <a:r>
              <a:rPr lang="es-CO" sz="1600" dirty="0" smtClean="0"/>
              <a:t>con niveles </a:t>
            </a:r>
            <a:r>
              <a:rPr lang="es-CO" sz="1600" dirty="0"/>
              <a:t>satisfactorio y avanzado del indicador de madurez en el </a:t>
            </a:r>
            <a:endParaRPr lang="es-CO" sz="1600" dirty="0" smtClean="0"/>
          </a:p>
          <a:p>
            <a:pPr algn="ctr"/>
            <a:r>
              <a:rPr lang="es-CO" sz="1600" dirty="0" smtClean="0"/>
              <a:t>MECI</a:t>
            </a:r>
            <a:endParaRPr lang="en-US" sz="1600" dirty="0"/>
          </a:p>
        </p:txBody>
      </p:sp>
      <p:cxnSp>
        <p:nvCxnSpPr>
          <p:cNvPr id="46" name="Conector recto 45"/>
          <p:cNvCxnSpPr>
            <a:stCxn id="12" idx="0"/>
            <a:endCxn id="42" idx="0"/>
          </p:cNvCxnSpPr>
          <p:nvPr/>
        </p:nvCxnSpPr>
        <p:spPr>
          <a:xfrm>
            <a:off x="5302573" y="1555854"/>
            <a:ext cx="2672500" cy="348793"/>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ángulo 48"/>
          <p:cNvSpPr/>
          <p:nvPr/>
        </p:nvSpPr>
        <p:spPr>
          <a:xfrm>
            <a:off x="7449528" y="3939949"/>
            <a:ext cx="1600202" cy="738664"/>
          </a:xfrm>
          <a:prstGeom prst="rect">
            <a:avLst/>
          </a:prstGeom>
        </p:spPr>
        <p:txBody>
          <a:bodyPr wrap="square">
            <a:spAutoFit/>
          </a:bodyPr>
          <a:lstStyle/>
          <a:p>
            <a:r>
              <a:rPr lang="es-CO" sz="1400" dirty="0">
                <a:ea typeface="Times New Roman" panose="02020603050405020304" pitchFamily="18" charset="0"/>
              </a:rPr>
              <a:t>n: 273 personas</a:t>
            </a:r>
          </a:p>
          <a:p>
            <a:r>
              <a:rPr lang="es-CO" sz="1400" dirty="0">
                <a:ea typeface="Times New Roman" panose="02020603050405020304" pitchFamily="18" charset="0"/>
              </a:rPr>
              <a:t>E.S: 5%,  </a:t>
            </a:r>
          </a:p>
          <a:p>
            <a:r>
              <a:rPr lang="es-CO" sz="1400" dirty="0">
                <a:ea typeface="Times New Roman" panose="02020603050405020304" pitchFamily="18" charset="0"/>
              </a:rPr>
              <a:t>N.C: 95% </a:t>
            </a:r>
          </a:p>
        </p:txBody>
      </p:sp>
      <p:sp>
        <p:nvSpPr>
          <p:cNvPr id="50" name="Rectángulo 49"/>
          <p:cNvSpPr/>
          <p:nvPr/>
        </p:nvSpPr>
        <p:spPr>
          <a:xfrm>
            <a:off x="3921545" y="4402748"/>
            <a:ext cx="2762056" cy="523220"/>
          </a:xfrm>
          <a:prstGeom prst="rect">
            <a:avLst/>
          </a:prstGeom>
        </p:spPr>
        <p:txBody>
          <a:bodyPr wrap="square">
            <a:spAutoFit/>
          </a:bodyPr>
          <a:lstStyle/>
          <a:p>
            <a:r>
              <a:rPr lang="es-CO" sz="1400" dirty="0">
                <a:ea typeface="Times New Roman" panose="02020603050405020304" pitchFamily="18" charset="0"/>
              </a:rPr>
              <a:t>N</a:t>
            </a:r>
            <a:r>
              <a:rPr lang="es-CO" sz="1400" dirty="0" smtClean="0">
                <a:ea typeface="Times New Roman" panose="02020603050405020304" pitchFamily="18" charset="0"/>
              </a:rPr>
              <a:t>: 934 personas de 35 entidades</a:t>
            </a:r>
          </a:p>
          <a:p>
            <a:r>
              <a:rPr lang="es-CO" sz="1400" dirty="0" smtClean="0">
                <a:ea typeface="Times New Roman" panose="02020603050405020304" pitchFamily="18" charset="0"/>
              </a:rPr>
              <a:t>Heterogeneidad </a:t>
            </a:r>
            <a:r>
              <a:rPr lang="es-CO" sz="1400" dirty="0">
                <a:ea typeface="Times New Roman" panose="02020603050405020304" pitchFamily="18" charset="0"/>
              </a:rPr>
              <a:t>del </a:t>
            </a:r>
            <a:r>
              <a:rPr lang="es-CO" sz="1400" dirty="0" smtClean="0">
                <a:ea typeface="Times New Roman" panose="02020603050405020304" pitchFamily="18" charset="0"/>
              </a:rPr>
              <a:t>universo: </a:t>
            </a:r>
            <a:r>
              <a:rPr lang="es-CO" sz="1400" dirty="0">
                <a:ea typeface="Times New Roman" panose="02020603050405020304" pitchFamily="18" charset="0"/>
              </a:rPr>
              <a:t>50%. </a:t>
            </a:r>
            <a:endParaRPr lang="en-US" sz="1400" dirty="0"/>
          </a:p>
        </p:txBody>
      </p:sp>
      <p:sp>
        <p:nvSpPr>
          <p:cNvPr id="16" name="Rectangle 2"/>
          <p:cNvSpPr>
            <a:spLocks noChangeArrowheads="1"/>
          </p:cNvSpPr>
          <p:nvPr/>
        </p:nvSpPr>
        <p:spPr bwMode="auto">
          <a:xfrm>
            <a:off x="5508104" y="148570"/>
            <a:ext cx="3528392" cy="707886"/>
          </a:xfrm>
          <a:prstGeom prst="rect">
            <a:avLst/>
          </a:prstGeom>
          <a:noFill/>
          <a:ln w="9525">
            <a:noFill/>
            <a:miter lim="800000"/>
            <a:headEnd/>
            <a:tailEnd/>
          </a:ln>
        </p:spPr>
        <p:txBody>
          <a:bodyPr wrap="square">
            <a:spAutoFit/>
          </a:bodyPr>
          <a:lstStyle/>
          <a:p>
            <a:pPr algn="r"/>
            <a:r>
              <a:rPr lang="es-CO" sz="2000" b="1" dirty="0" smtClean="0">
                <a:solidFill>
                  <a:srgbClr val="003399"/>
                </a:solidFill>
                <a:latin typeface="+mj-lt"/>
              </a:rPr>
              <a:t>Universo, Población, Unidad de Estudio, Muestra</a:t>
            </a:r>
            <a:endParaRPr lang="es-ES" sz="2000" b="1" dirty="0">
              <a:solidFill>
                <a:srgbClr val="003399"/>
              </a:solidFill>
              <a:latin typeface="+mj-lt"/>
            </a:endParaRPr>
          </a:p>
        </p:txBody>
      </p:sp>
    </p:spTree>
    <p:extLst>
      <p:ext uri="{BB962C8B-B14F-4D97-AF65-F5344CB8AC3E}">
        <p14:creationId xmlns:p14="http://schemas.microsoft.com/office/powerpoint/2010/main" val="1776257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508104" y="92008"/>
            <a:ext cx="3528392" cy="400110"/>
          </a:xfrm>
          <a:prstGeom prst="rect">
            <a:avLst/>
          </a:prstGeom>
          <a:noFill/>
          <a:ln w="9525">
            <a:noFill/>
            <a:miter lim="800000"/>
            <a:headEnd/>
            <a:tailEnd/>
          </a:ln>
        </p:spPr>
        <p:txBody>
          <a:bodyPr wrap="square">
            <a:spAutoFit/>
          </a:bodyPr>
          <a:lstStyle/>
          <a:p>
            <a:pPr algn="r"/>
            <a:r>
              <a:rPr lang="es-ES" sz="2000" b="1" dirty="0" smtClean="0">
                <a:solidFill>
                  <a:srgbClr val="003399"/>
                </a:solidFill>
                <a:latin typeface="+mj-lt"/>
              </a:rPr>
              <a:t>Análisis de Resultados</a:t>
            </a:r>
            <a:endParaRPr lang="es-ES" sz="2000" b="1" dirty="0">
              <a:solidFill>
                <a:srgbClr val="003399"/>
              </a:solidFill>
              <a:latin typeface="+mj-lt"/>
            </a:endParaRPr>
          </a:p>
        </p:txBody>
      </p:sp>
      <p:graphicFrame>
        <p:nvGraphicFramePr>
          <p:cNvPr id="3" name="Tabla 2"/>
          <p:cNvGraphicFramePr>
            <a:graphicFrameLocks noGrp="1"/>
          </p:cNvGraphicFramePr>
          <p:nvPr>
            <p:extLst>
              <p:ext uri="{D42A27DB-BD31-4B8C-83A1-F6EECF244321}">
                <p14:modId xmlns:p14="http://schemas.microsoft.com/office/powerpoint/2010/main" val="2113216114"/>
              </p:ext>
            </p:extLst>
          </p:nvPr>
        </p:nvGraphicFramePr>
        <p:xfrm>
          <a:off x="346729" y="1470583"/>
          <a:ext cx="8429626" cy="1206629"/>
        </p:xfrm>
        <a:graphic>
          <a:graphicData uri="http://schemas.openxmlformats.org/drawingml/2006/table">
            <a:tbl>
              <a:tblPr firstRow="1" firstCol="1" bandRow="1">
                <a:tableStyleId>{5C22544A-7EE6-4342-B048-85BDC9FD1C3A}</a:tableStyleId>
              </a:tblPr>
              <a:tblGrid>
                <a:gridCol w="1476201"/>
                <a:gridCol w="976831"/>
                <a:gridCol w="895546"/>
                <a:gridCol w="999241"/>
                <a:gridCol w="1187778"/>
                <a:gridCol w="1179302"/>
                <a:gridCol w="1007654"/>
                <a:gridCol w="707073"/>
              </a:tblGrid>
              <a:tr h="509046">
                <a:tc rowSpan="2">
                  <a:txBody>
                    <a:bodyPr/>
                    <a:lstStyle/>
                    <a:p>
                      <a:pPr>
                        <a:lnSpc>
                          <a:spcPct val="115000"/>
                        </a:lnSpc>
                        <a:spcAft>
                          <a:spcPts val="0"/>
                        </a:spcAft>
                      </a:pPr>
                      <a:r>
                        <a:rPr lang="es-CO" sz="1600" dirty="0">
                          <a:solidFill>
                            <a:schemeClr val="tx1"/>
                          </a:solidFill>
                          <a:effectLst/>
                        </a:rPr>
                        <a:t>Edad</a:t>
                      </a:r>
                      <a:endParaRPr lang="en-US"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ctr">
                        <a:lnSpc>
                          <a:spcPct val="115000"/>
                        </a:lnSpc>
                        <a:spcAft>
                          <a:spcPts val="0"/>
                        </a:spcAft>
                      </a:pPr>
                      <a:r>
                        <a:rPr lang="es-CO" sz="1600" b="0" dirty="0">
                          <a:solidFill>
                            <a:schemeClr val="tx1"/>
                          </a:solidFill>
                          <a:effectLst/>
                        </a:rPr>
                        <a:t>18 a 26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tc>
                  <a:txBody>
                    <a:bodyPr/>
                    <a:lstStyle/>
                    <a:p>
                      <a:pPr algn="ctr">
                        <a:lnSpc>
                          <a:spcPct val="115000"/>
                        </a:lnSpc>
                        <a:spcAft>
                          <a:spcPts val="0"/>
                        </a:spcAft>
                      </a:pPr>
                      <a:r>
                        <a:rPr lang="es-CO" sz="1600" b="0" dirty="0">
                          <a:solidFill>
                            <a:schemeClr val="tx1"/>
                          </a:solidFill>
                          <a:effectLst/>
                        </a:rPr>
                        <a:t>27 a 35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tc>
                  <a:txBody>
                    <a:bodyPr/>
                    <a:lstStyle/>
                    <a:p>
                      <a:pPr algn="ctr">
                        <a:lnSpc>
                          <a:spcPct val="115000"/>
                        </a:lnSpc>
                        <a:spcAft>
                          <a:spcPts val="0"/>
                        </a:spcAft>
                      </a:pPr>
                      <a:r>
                        <a:rPr lang="es-CO" sz="1600" b="0" dirty="0">
                          <a:solidFill>
                            <a:schemeClr val="tx1"/>
                          </a:solidFill>
                          <a:effectLst/>
                        </a:rPr>
                        <a:t>36 a 44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tc>
                  <a:txBody>
                    <a:bodyPr/>
                    <a:lstStyle/>
                    <a:p>
                      <a:pPr algn="ctr">
                        <a:lnSpc>
                          <a:spcPct val="115000"/>
                        </a:lnSpc>
                        <a:spcAft>
                          <a:spcPts val="0"/>
                        </a:spcAft>
                      </a:pPr>
                      <a:r>
                        <a:rPr lang="es-CO" sz="1600" b="0" dirty="0">
                          <a:solidFill>
                            <a:schemeClr val="tx1"/>
                          </a:solidFill>
                          <a:effectLst/>
                        </a:rPr>
                        <a:t>45 a 53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tc>
                  <a:txBody>
                    <a:bodyPr/>
                    <a:lstStyle/>
                    <a:p>
                      <a:pPr algn="ctr">
                        <a:lnSpc>
                          <a:spcPct val="115000"/>
                        </a:lnSpc>
                        <a:spcAft>
                          <a:spcPts val="0"/>
                        </a:spcAft>
                      </a:pPr>
                      <a:r>
                        <a:rPr lang="es-CO" sz="1600" b="0" dirty="0">
                          <a:solidFill>
                            <a:schemeClr val="tx1"/>
                          </a:solidFill>
                          <a:effectLst/>
                        </a:rPr>
                        <a:t>54 a 62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tc>
                  <a:txBody>
                    <a:bodyPr/>
                    <a:lstStyle/>
                    <a:p>
                      <a:pPr algn="ctr">
                        <a:lnSpc>
                          <a:spcPct val="115000"/>
                        </a:lnSpc>
                        <a:spcAft>
                          <a:spcPts val="0"/>
                        </a:spcAft>
                      </a:pPr>
                      <a:r>
                        <a:rPr lang="es-CO" sz="1600" b="0" dirty="0">
                          <a:solidFill>
                            <a:schemeClr val="tx1"/>
                          </a:solidFill>
                          <a:effectLst/>
                        </a:rPr>
                        <a:t>63 años o más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tc>
                  <a:txBody>
                    <a:bodyPr/>
                    <a:lstStyle/>
                    <a:p>
                      <a:pPr>
                        <a:lnSpc>
                          <a:spcPct val="115000"/>
                        </a:lnSpc>
                        <a:spcAft>
                          <a:spcPts val="1000"/>
                        </a:spcAft>
                      </a:pPr>
                      <a:r>
                        <a:rPr lang="en-US" sz="11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r h="645797">
                <a:tc vMerge="1">
                  <a:txBody>
                    <a:bodyPr/>
                    <a:lstStyle/>
                    <a:p>
                      <a:endParaRPr lang="en-US"/>
                    </a:p>
                  </a:txBody>
                  <a:tcPr/>
                </a:tc>
                <a:tc>
                  <a:txBody>
                    <a:bodyPr/>
                    <a:lstStyle/>
                    <a:p>
                      <a:pPr algn="ctr">
                        <a:lnSpc>
                          <a:spcPct val="150000"/>
                        </a:lnSpc>
                        <a:spcAft>
                          <a:spcPts val="0"/>
                        </a:spcAft>
                      </a:pPr>
                      <a:r>
                        <a:rPr lang="es-CO" sz="1600">
                          <a:effectLst/>
                        </a:rPr>
                        <a:t>4%</a:t>
                      </a:r>
                      <a:endParaRPr lang="en-US"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O" sz="1600">
                          <a:effectLst/>
                        </a:rPr>
                        <a:t>16%</a:t>
                      </a:r>
                      <a:endParaRPr lang="en-US"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O" sz="1600" dirty="0">
                          <a:effectLst/>
                        </a:rPr>
                        <a:t>25%</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50000"/>
                        </a:lnSpc>
                        <a:spcAft>
                          <a:spcPts val="0"/>
                        </a:spcAft>
                      </a:pPr>
                      <a:r>
                        <a:rPr lang="es-CO" sz="1600" dirty="0">
                          <a:effectLst/>
                        </a:rPr>
                        <a:t>36%</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50000"/>
                        </a:lnSpc>
                        <a:spcAft>
                          <a:spcPts val="0"/>
                        </a:spcAft>
                      </a:pPr>
                      <a:r>
                        <a:rPr lang="es-CO" sz="1600" dirty="0">
                          <a:effectLst/>
                        </a:rPr>
                        <a:t>18%</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O" sz="1600" dirty="0">
                          <a:effectLst/>
                        </a:rPr>
                        <a:t>1%</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US" sz="11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r>
            </a:tbl>
          </a:graphicData>
        </a:graphic>
      </p:graphicFrame>
      <p:sp>
        <p:nvSpPr>
          <p:cNvPr id="4" name="Rectangle 1"/>
          <p:cNvSpPr>
            <a:spLocks noChangeArrowheads="1"/>
          </p:cNvSpPr>
          <p:nvPr/>
        </p:nvSpPr>
        <p:spPr bwMode="auto">
          <a:xfrm>
            <a:off x="1187778" y="964970"/>
            <a:ext cx="70451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O" altLang="en-US" b="0" i="0" u="none" strike="noStrike" cap="none" normalizeH="0" baseline="0" dirty="0" smtClean="0" bmk="_Toc481317575">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Caracterización</a:t>
            </a:r>
            <a:r>
              <a:rPr kumimoji="0" lang="es-CO" altLang="en-US" b="0" i="0" u="none" strike="noStrike" cap="none" normalizeH="0" dirty="0" smtClean="0" bmk="_Toc481317575">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es-CO" altLang="en-US" b="0" i="0" u="none" strike="noStrike" cap="none" normalizeH="0" baseline="0" dirty="0" smtClean="0" bmk="_Toc481317575">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de la población objeto de estudio</a:t>
            </a:r>
            <a:endParaRPr kumimoji="0" lang="es-CO" altLang="en-US" sz="2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849940456"/>
              </p:ext>
            </p:extLst>
          </p:nvPr>
        </p:nvGraphicFramePr>
        <p:xfrm>
          <a:off x="355273" y="2900281"/>
          <a:ext cx="8429626" cy="1152253"/>
        </p:xfrm>
        <a:graphic>
          <a:graphicData uri="http://schemas.openxmlformats.org/drawingml/2006/table">
            <a:tbl>
              <a:tblPr firstRow="1" firstCol="1" bandRow="1">
                <a:tableStyleId>{5C22544A-7EE6-4342-B048-85BDC9FD1C3A}</a:tableStyleId>
              </a:tblPr>
              <a:tblGrid>
                <a:gridCol w="1476201"/>
                <a:gridCol w="976831"/>
                <a:gridCol w="895546"/>
                <a:gridCol w="999241"/>
                <a:gridCol w="1187778"/>
                <a:gridCol w="1179302"/>
                <a:gridCol w="1007654"/>
                <a:gridCol w="707073"/>
              </a:tblGrid>
              <a:tr h="553588">
                <a:tc rowSpan="2">
                  <a:txBody>
                    <a:bodyPr/>
                    <a:lstStyle/>
                    <a:p>
                      <a:pPr>
                        <a:lnSpc>
                          <a:spcPct val="115000"/>
                        </a:lnSpc>
                        <a:spcAft>
                          <a:spcPts val="0"/>
                        </a:spcAft>
                      </a:pPr>
                      <a:r>
                        <a:rPr lang="es-CO" sz="1600" dirty="0">
                          <a:solidFill>
                            <a:schemeClr val="tx1"/>
                          </a:solidFill>
                          <a:effectLst/>
                        </a:rPr>
                        <a:t>Formación Académica</a:t>
                      </a:r>
                      <a:endParaRPr lang="en-US"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4">
                        <a:lumMod val="60000"/>
                        <a:lumOff val="40000"/>
                      </a:schemeClr>
                    </a:solidFill>
                  </a:tcPr>
                </a:tc>
                <a:tc>
                  <a:txBody>
                    <a:bodyPr/>
                    <a:lstStyle/>
                    <a:p>
                      <a:pPr algn="just">
                        <a:lnSpc>
                          <a:spcPct val="115000"/>
                        </a:lnSpc>
                        <a:spcAft>
                          <a:spcPts val="0"/>
                        </a:spcAft>
                      </a:pPr>
                      <a:r>
                        <a:rPr lang="es-CO" sz="1600" b="0" dirty="0">
                          <a:solidFill>
                            <a:schemeClr val="tx1"/>
                          </a:solidFill>
                          <a:effectLst/>
                        </a:rPr>
                        <a:t>Bachiller</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s-CO" sz="1600" b="0" dirty="0">
                          <a:solidFill>
                            <a:schemeClr val="tx1"/>
                          </a:solidFill>
                          <a:effectLst/>
                        </a:rPr>
                        <a:t>Técnico</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s-CO" sz="1600" b="0" dirty="0">
                          <a:solidFill>
                            <a:schemeClr val="tx1"/>
                          </a:solidFill>
                          <a:effectLst/>
                        </a:rPr>
                        <a:t>Tecnólogo</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s-CO" sz="1600" b="0" dirty="0">
                          <a:solidFill>
                            <a:schemeClr val="tx1"/>
                          </a:solidFill>
                          <a:effectLst/>
                        </a:rPr>
                        <a:t>Profesional universitario</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s-CO" sz="1600" b="0" dirty="0">
                          <a:solidFill>
                            <a:schemeClr val="tx1"/>
                          </a:solidFill>
                          <a:effectLst/>
                        </a:rPr>
                        <a:t>Especialista</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s-CO" sz="1600" b="0" dirty="0">
                          <a:solidFill>
                            <a:schemeClr val="tx1"/>
                          </a:solidFill>
                          <a:effectLst/>
                        </a:rPr>
                        <a:t>Magíster</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s-CO" sz="1600" b="0" dirty="0">
                          <a:solidFill>
                            <a:schemeClr val="tx1"/>
                          </a:solidFill>
                          <a:effectLst/>
                        </a:rPr>
                        <a:t>Doctor</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60000"/>
                        <a:lumOff val="40000"/>
                      </a:schemeClr>
                    </a:solidFill>
                  </a:tcPr>
                </a:tc>
              </a:tr>
              <a:tr h="598665">
                <a:tc vMerge="1">
                  <a:txBody>
                    <a:bodyPr/>
                    <a:lstStyle/>
                    <a:p>
                      <a:endParaRPr lang="en-US"/>
                    </a:p>
                  </a:txBody>
                  <a:tcPr/>
                </a:tc>
                <a:tc>
                  <a:txBody>
                    <a:bodyPr/>
                    <a:lstStyle/>
                    <a:p>
                      <a:pPr algn="ctr">
                        <a:lnSpc>
                          <a:spcPct val="150000"/>
                        </a:lnSpc>
                        <a:spcAft>
                          <a:spcPts val="0"/>
                        </a:spcAft>
                      </a:pPr>
                      <a:r>
                        <a:rPr lang="es-CO" sz="1600" dirty="0">
                          <a:effectLst/>
                        </a:rPr>
                        <a:t>1%</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O" sz="1600">
                          <a:effectLst/>
                        </a:rPr>
                        <a:t>1%</a:t>
                      </a:r>
                      <a:endParaRPr lang="en-US"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O" sz="1600" dirty="0">
                          <a:effectLst/>
                        </a:rPr>
                        <a:t>4%</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O" sz="1600" dirty="0">
                          <a:effectLst/>
                        </a:rPr>
                        <a:t>15%</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O" sz="1600" dirty="0">
                          <a:effectLst/>
                        </a:rPr>
                        <a:t>58%</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50000"/>
                        </a:lnSpc>
                        <a:spcAft>
                          <a:spcPts val="0"/>
                        </a:spcAft>
                      </a:pPr>
                      <a:r>
                        <a:rPr lang="es-CO" sz="1600" dirty="0">
                          <a:effectLst/>
                        </a:rPr>
                        <a:t>20%</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O" sz="1600" dirty="0">
                          <a:effectLst/>
                        </a:rPr>
                        <a:t>1%</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611227940"/>
              </p:ext>
            </p:extLst>
          </p:nvPr>
        </p:nvGraphicFramePr>
        <p:xfrm>
          <a:off x="399480" y="4298620"/>
          <a:ext cx="8429626" cy="935123"/>
        </p:xfrm>
        <a:graphic>
          <a:graphicData uri="http://schemas.openxmlformats.org/drawingml/2006/table">
            <a:tbl>
              <a:tblPr firstRow="1" firstCol="1" bandRow="1">
                <a:tableStyleId>{5C22544A-7EE6-4342-B048-85BDC9FD1C3A}</a:tableStyleId>
              </a:tblPr>
              <a:tblGrid>
                <a:gridCol w="1476201"/>
                <a:gridCol w="976831"/>
                <a:gridCol w="895546"/>
                <a:gridCol w="999241"/>
                <a:gridCol w="1187778"/>
                <a:gridCol w="1179302"/>
                <a:gridCol w="1007654"/>
                <a:gridCol w="707073"/>
              </a:tblGrid>
              <a:tr h="122911">
                <a:tc rowSpan="2">
                  <a:txBody>
                    <a:bodyPr/>
                    <a:lstStyle/>
                    <a:p>
                      <a:pPr>
                        <a:lnSpc>
                          <a:spcPct val="115000"/>
                        </a:lnSpc>
                        <a:spcAft>
                          <a:spcPts val="0"/>
                        </a:spcAft>
                      </a:pPr>
                      <a:r>
                        <a:rPr lang="es-CO" sz="1600" dirty="0">
                          <a:solidFill>
                            <a:schemeClr val="tx1"/>
                          </a:solidFill>
                          <a:effectLst/>
                        </a:rPr>
                        <a:t>Experiencia en el sector público</a:t>
                      </a:r>
                      <a:endParaRPr lang="en-US"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lnSpc>
                          <a:spcPct val="115000"/>
                        </a:lnSpc>
                        <a:spcAft>
                          <a:spcPts val="0"/>
                        </a:spcAft>
                      </a:pPr>
                      <a:r>
                        <a:rPr lang="es-CO" sz="1600" b="0" dirty="0">
                          <a:solidFill>
                            <a:schemeClr val="tx1"/>
                          </a:solidFill>
                          <a:effectLst/>
                        </a:rPr>
                        <a:t>Menos de un año</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ctr">
                        <a:lnSpc>
                          <a:spcPct val="115000"/>
                        </a:lnSpc>
                        <a:spcAft>
                          <a:spcPts val="0"/>
                        </a:spcAft>
                      </a:pPr>
                      <a:r>
                        <a:rPr lang="es-CO" sz="1600" b="0" dirty="0">
                          <a:solidFill>
                            <a:schemeClr val="tx1"/>
                          </a:solidFill>
                          <a:effectLst/>
                        </a:rPr>
                        <a:t>De 1 a 3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ctr">
                        <a:lnSpc>
                          <a:spcPct val="115000"/>
                        </a:lnSpc>
                        <a:spcAft>
                          <a:spcPts val="0"/>
                        </a:spcAft>
                      </a:pPr>
                      <a:r>
                        <a:rPr lang="es-CO" sz="1600" b="0" dirty="0">
                          <a:solidFill>
                            <a:schemeClr val="tx1"/>
                          </a:solidFill>
                          <a:effectLst/>
                        </a:rPr>
                        <a:t>De 4 a 6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ctr">
                        <a:lnSpc>
                          <a:spcPct val="115000"/>
                        </a:lnSpc>
                        <a:spcAft>
                          <a:spcPts val="0"/>
                        </a:spcAft>
                      </a:pPr>
                      <a:r>
                        <a:rPr lang="es-CO" sz="1600" b="0" dirty="0">
                          <a:solidFill>
                            <a:schemeClr val="tx1"/>
                          </a:solidFill>
                          <a:effectLst/>
                        </a:rPr>
                        <a:t>De 7 a 9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ctr">
                        <a:lnSpc>
                          <a:spcPct val="115000"/>
                        </a:lnSpc>
                        <a:spcAft>
                          <a:spcPts val="0"/>
                        </a:spcAft>
                      </a:pPr>
                      <a:r>
                        <a:rPr lang="es-CO" sz="1600" b="0" dirty="0">
                          <a:solidFill>
                            <a:schemeClr val="tx1"/>
                          </a:solidFill>
                          <a:effectLst/>
                        </a:rPr>
                        <a:t>Más de 9 años</a:t>
                      </a:r>
                      <a:endParaRPr lang="en-US" sz="1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20000"/>
                        <a:lumOff val="80000"/>
                      </a:schemeClr>
                    </a:solidFill>
                  </a:tcPr>
                </a:tc>
                <a:tc gridSpan="2">
                  <a:txBody>
                    <a:bodyPr/>
                    <a:lstStyle/>
                    <a:p>
                      <a:pPr>
                        <a:lnSpc>
                          <a:spcPct val="115000"/>
                        </a:lnSpc>
                        <a:spcAft>
                          <a:spcPts val="1000"/>
                        </a:spcAft>
                      </a:pPr>
                      <a:r>
                        <a:rPr lang="en-US" sz="1600" dirty="0">
                          <a:effectLst/>
                        </a:rPr>
                        <a:t>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c hMerge="1">
                  <a:txBody>
                    <a:bodyPr/>
                    <a:lstStyle/>
                    <a:p>
                      <a:endParaRPr lang="en-US"/>
                    </a:p>
                  </a:txBody>
                  <a:tcPr/>
                </a:tc>
              </a:tr>
              <a:tr h="392388">
                <a:tc vMerge="1">
                  <a:txBody>
                    <a:bodyPr/>
                    <a:lstStyle/>
                    <a:p>
                      <a:endParaRPr lang="en-US"/>
                    </a:p>
                  </a:txBody>
                  <a:tcPr/>
                </a:tc>
                <a:tc>
                  <a:txBody>
                    <a:bodyPr/>
                    <a:lstStyle/>
                    <a:p>
                      <a:pPr algn="ctr">
                        <a:lnSpc>
                          <a:spcPct val="150000"/>
                        </a:lnSpc>
                        <a:spcAft>
                          <a:spcPts val="0"/>
                        </a:spcAft>
                      </a:pPr>
                      <a:r>
                        <a:rPr lang="es-CO" sz="1600">
                          <a:effectLst/>
                        </a:rPr>
                        <a:t>4%</a:t>
                      </a:r>
                      <a:endParaRPr lang="en-US"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s-CO" sz="1600">
                          <a:effectLst/>
                        </a:rPr>
                        <a:t>10%</a:t>
                      </a:r>
                      <a:endParaRPr lang="en-US"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s-CO" sz="1600">
                          <a:effectLst/>
                        </a:rPr>
                        <a:t>11%</a:t>
                      </a:r>
                      <a:endParaRPr lang="en-US"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s-CO" sz="1600">
                          <a:effectLst/>
                        </a:rPr>
                        <a:t>11%</a:t>
                      </a:r>
                      <a:endParaRPr lang="en-US"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s-CO" sz="1600" dirty="0">
                          <a:effectLst/>
                        </a:rPr>
                        <a:t>64%</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60000"/>
                        <a:lumOff val="40000"/>
                      </a:schemeClr>
                    </a:solidFill>
                  </a:tcPr>
                </a:tc>
                <a:tc gridSpan="2">
                  <a:txBody>
                    <a:bodyPr/>
                    <a:lstStyle/>
                    <a:p>
                      <a:pPr>
                        <a:lnSpc>
                          <a:spcPct val="115000"/>
                        </a:lnSpc>
                        <a:spcAft>
                          <a:spcPts val="1000"/>
                        </a:spcAft>
                      </a:pPr>
                      <a:r>
                        <a:rPr lang="en-US" sz="1600" dirty="0">
                          <a:effectLst/>
                        </a:rPr>
                        <a:t>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noFill/>
                  </a:tcPr>
                </a:tc>
                <a:tc hMerge="1">
                  <a:txBody>
                    <a:bodyPr/>
                    <a:lstStyle/>
                    <a:p>
                      <a:endParaRPr lang="en-US"/>
                    </a:p>
                  </a:txBody>
                  <a:tcPr/>
                </a:tc>
              </a:tr>
            </a:tbl>
          </a:graphicData>
        </a:graphic>
      </p:graphicFrame>
    </p:spTree>
    <p:extLst>
      <p:ext uri="{BB962C8B-B14F-4D97-AF65-F5344CB8AC3E}">
        <p14:creationId xmlns:p14="http://schemas.microsoft.com/office/powerpoint/2010/main" val="931269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508104" y="92008"/>
            <a:ext cx="3528392" cy="400110"/>
          </a:xfrm>
          <a:prstGeom prst="rect">
            <a:avLst/>
          </a:prstGeom>
          <a:noFill/>
          <a:ln w="9525">
            <a:noFill/>
            <a:miter lim="800000"/>
            <a:headEnd/>
            <a:tailEnd/>
          </a:ln>
        </p:spPr>
        <p:txBody>
          <a:bodyPr wrap="square">
            <a:spAutoFit/>
          </a:bodyPr>
          <a:lstStyle/>
          <a:p>
            <a:pPr algn="r"/>
            <a:r>
              <a:rPr lang="es-ES" sz="2000" b="1" dirty="0" smtClean="0">
                <a:solidFill>
                  <a:srgbClr val="003399"/>
                </a:solidFill>
                <a:latin typeface="+mj-lt"/>
              </a:rPr>
              <a:t>Análisis de Resultados</a:t>
            </a:r>
            <a:endParaRPr lang="es-ES" sz="2000" b="1" dirty="0">
              <a:solidFill>
                <a:srgbClr val="003399"/>
              </a:solidFill>
              <a:latin typeface="+mj-lt"/>
            </a:endParaRPr>
          </a:p>
        </p:txBody>
      </p:sp>
      <p:graphicFrame>
        <p:nvGraphicFramePr>
          <p:cNvPr id="2" name="Tabla 1"/>
          <p:cNvGraphicFramePr>
            <a:graphicFrameLocks noGrp="1"/>
          </p:cNvGraphicFramePr>
          <p:nvPr>
            <p:extLst>
              <p:ext uri="{D42A27DB-BD31-4B8C-83A1-F6EECF244321}">
                <p14:modId xmlns:p14="http://schemas.microsoft.com/office/powerpoint/2010/main" val="597346367"/>
              </p:ext>
            </p:extLst>
          </p:nvPr>
        </p:nvGraphicFramePr>
        <p:xfrm>
          <a:off x="290666" y="1365973"/>
          <a:ext cx="5685929" cy="3884763"/>
        </p:xfrm>
        <a:graphic>
          <a:graphicData uri="http://schemas.openxmlformats.org/drawingml/2006/table">
            <a:tbl>
              <a:tblPr firstRow="1" firstCol="1" bandRow="1">
                <a:tableStyleId>{5C22544A-7EE6-4342-B048-85BDC9FD1C3A}</a:tableStyleId>
              </a:tblPr>
              <a:tblGrid>
                <a:gridCol w="1262797"/>
                <a:gridCol w="1262797"/>
                <a:gridCol w="1262797"/>
                <a:gridCol w="948769"/>
                <a:gridCol w="948769"/>
              </a:tblGrid>
              <a:tr h="439915">
                <a:tc>
                  <a:txBody>
                    <a:bodyPr/>
                    <a:lstStyle/>
                    <a:p>
                      <a:pPr>
                        <a:lnSpc>
                          <a:spcPct val="115000"/>
                        </a:lnSpc>
                        <a:spcAft>
                          <a:spcPts val="0"/>
                        </a:spcAft>
                      </a:pPr>
                      <a:r>
                        <a:rPr lang="es-EC" sz="11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b"/>
                </a:tc>
                <a:tc gridSpan="2">
                  <a:txBody>
                    <a:bodyPr/>
                    <a:lstStyle/>
                    <a:p>
                      <a:pPr>
                        <a:lnSpc>
                          <a:spcPct val="115000"/>
                        </a:lnSpc>
                        <a:spcAft>
                          <a:spcPts val="0"/>
                        </a:spcAft>
                      </a:pPr>
                      <a:r>
                        <a:rPr lang="es-EC" sz="11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b"/>
                </a:tc>
                <a:tc hMerge="1">
                  <a:txBody>
                    <a:bodyPr/>
                    <a:lstStyle/>
                    <a:p>
                      <a:endParaRPr lang="en-US"/>
                    </a:p>
                  </a:txBody>
                  <a:tcPr/>
                </a:tc>
                <a:tc>
                  <a:txBody>
                    <a:bodyPr/>
                    <a:lstStyle/>
                    <a:p>
                      <a:pPr algn="ctr">
                        <a:lnSpc>
                          <a:spcPct val="115000"/>
                        </a:lnSpc>
                        <a:spcAft>
                          <a:spcPts val="0"/>
                        </a:spcAft>
                      </a:pPr>
                      <a:r>
                        <a:rPr lang="es-EC" sz="1100">
                          <a:effectLst/>
                        </a:rPr>
                        <a:t>Gestión de riesgos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C" sz="1100">
                          <a:effectLst/>
                        </a:rPr>
                        <a:t>Motivación laboral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r>
              <a:tr h="400835">
                <a:tc rowSpan="6">
                  <a:txBody>
                    <a:bodyPr/>
                    <a:lstStyle/>
                    <a:p>
                      <a:pPr>
                        <a:lnSpc>
                          <a:spcPct val="115000"/>
                        </a:lnSpc>
                        <a:spcAft>
                          <a:spcPts val="0"/>
                        </a:spcAft>
                      </a:pPr>
                      <a:r>
                        <a:rPr lang="es-EC" sz="1100">
                          <a:effectLst/>
                        </a:rPr>
                        <a:t>Correlación de Pearson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rowSpan="3">
                  <a:txBody>
                    <a:bodyPr/>
                    <a:lstStyle/>
                    <a:p>
                      <a:pPr>
                        <a:lnSpc>
                          <a:spcPct val="115000"/>
                        </a:lnSpc>
                        <a:spcAft>
                          <a:spcPts val="0"/>
                        </a:spcAft>
                      </a:pPr>
                      <a:r>
                        <a:rPr lang="es-EC" sz="1100">
                          <a:effectLst/>
                        </a:rPr>
                        <a:t>Gestión de riesgos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C" sz="1100">
                          <a:effectLst/>
                        </a:rPr>
                        <a:t>Correlación de Pearson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dirty="0">
                          <a:effectLst/>
                        </a:rPr>
                        <a:t>0,563</a:t>
                      </a:r>
                      <a:r>
                        <a:rPr lang="es-EC" sz="1100" baseline="30000" dirty="0">
                          <a:effectLst/>
                        </a:rPr>
                        <a:t>**</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solidFill>
                      <a:schemeClr val="accent6">
                        <a:lumMod val="60000"/>
                        <a:lumOff val="40000"/>
                      </a:schemeClr>
                    </a:solidFill>
                  </a:tcPr>
                </a:tc>
              </a:tr>
              <a:tr h="204612">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s-EC" sz="1100">
                          <a:effectLst/>
                        </a:rPr>
                        <a:t>Sig. (bilateral)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5000"/>
                        </a:lnSpc>
                        <a:spcAft>
                          <a:spcPts val="0"/>
                        </a:spcAft>
                      </a:pPr>
                      <a:r>
                        <a:rPr lang="es-EC" sz="1100">
                          <a:effectLst/>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0.000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204612">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s-EC" sz="1100">
                          <a:effectLst/>
                        </a:rPr>
                        <a:t>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276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276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400835">
                <a:tc vMerge="1">
                  <a:txBody>
                    <a:bodyPr/>
                    <a:lstStyle/>
                    <a:p>
                      <a:endParaRPr lang="en-US"/>
                    </a:p>
                  </a:txBody>
                  <a:tcPr/>
                </a:tc>
                <a:tc rowSpan="3">
                  <a:txBody>
                    <a:bodyPr/>
                    <a:lstStyle/>
                    <a:p>
                      <a:pPr>
                        <a:lnSpc>
                          <a:spcPct val="115000"/>
                        </a:lnSpc>
                        <a:spcAft>
                          <a:spcPts val="0"/>
                        </a:spcAft>
                      </a:pPr>
                      <a:r>
                        <a:rPr lang="es-EC" sz="1100">
                          <a:effectLst/>
                        </a:rPr>
                        <a:t>Motivación laboral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C" sz="1100">
                          <a:effectLst/>
                        </a:rPr>
                        <a:t>Correlación de Pearson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dirty="0">
                          <a:effectLst/>
                        </a:rPr>
                        <a:t>0,563</a:t>
                      </a:r>
                      <a:r>
                        <a:rPr lang="es-EC" sz="1100" baseline="30000" dirty="0">
                          <a:effectLst/>
                        </a:rPr>
                        <a:t>**</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204612">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s-EC" sz="1100">
                          <a:effectLst/>
                        </a:rPr>
                        <a:t>Sig. (bilateral)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0.000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5000"/>
                        </a:lnSpc>
                        <a:spcAft>
                          <a:spcPts val="0"/>
                        </a:spcAft>
                      </a:pPr>
                      <a:r>
                        <a:rPr lang="es-EC" sz="1100">
                          <a:effectLst/>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204612">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s-EC" sz="1100">
                          <a:effectLst/>
                        </a:rPr>
                        <a:t>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276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276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400835">
                <a:tc rowSpan="6">
                  <a:txBody>
                    <a:bodyPr/>
                    <a:lstStyle/>
                    <a:p>
                      <a:pPr>
                        <a:lnSpc>
                          <a:spcPct val="115000"/>
                        </a:lnSpc>
                        <a:spcAft>
                          <a:spcPts val="0"/>
                        </a:spcAft>
                      </a:pPr>
                      <a:r>
                        <a:rPr lang="es-EC" sz="1100">
                          <a:effectLst/>
                        </a:rPr>
                        <a:t>Rho de Spearman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rowSpan="3">
                  <a:txBody>
                    <a:bodyPr/>
                    <a:lstStyle/>
                    <a:p>
                      <a:pPr>
                        <a:lnSpc>
                          <a:spcPct val="115000"/>
                        </a:lnSpc>
                        <a:spcAft>
                          <a:spcPts val="0"/>
                        </a:spcAft>
                      </a:pPr>
                      <a:r>
                        <a:rPr lang="es-EC" sz="1100">
                          <a:effectLst/>
                        </a:rPr>
                        <a:t>Gestión de riesgos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C" sz="1100">
                          <a:effectLst/>
                        </a:rPr>
                        <a:t>Coeficiente de correlación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1.000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dirty="0">
                          <a:effectLst/>
                        </a:rPr>
                        <a:t>0,543</a:t>
                      </a:r>
                      <a:r>
                        <a:rPr lang="es-EC" sz="1100" baseline="30000" dirty="0">
                          <a:effectLst/>
                        </a:rPr>
                        <a:t>**</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solidFill>
                      <a:schemeClr val="accent6">
                        <a:lumMod val="60000"/>
                        <a:lumOff val="40000"/>
                      </a:schemeClr>
                    </a:solidFill>
                  </a:tcPr>
                </a:tc>
              </a:tr>
              <a:tr h="204612">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s-EC" sz="1100">
                          <a:effectLst/>
                        </a:rPr>
                        <a:t>Sig. (bilateral)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0.000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204612">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s-EC" sz="1100">
                          <a:effectLst/>
                        </a:rPr>
                        <a:t>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276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276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400835">
                <a:tc vMerge="1">
                  <a:txBody>
                    <a:bodyPr/>
                    <a:lstStyle/>
                    <a:p>
                      <a:endParaRPr lang="en-US"/>
                    </a:p>
                  </a:txBody>
                  <a:tcPr/>
                </a:tc>
                <a:tc rowSpan="3">
                  <a:txBody>
                    <a:bodyPr/>
                    <a:lstStyle/>
                    <a:p>
                      <a:pPr>
                        <a:lnSpc>
                          <a:spcPct val="115000"/>
                        </a:lnSpc>
                        <a:spcAft>
                          <a:spcPts val="0"/>
                        </a:spcAft>
                      </a:pPr>
                      <a:r>
                        <a:rPr lang="es-EC" sz="1100">
                          <a:effectLst/>
                        </a:rPr>
                        <a:t>Motivación laboral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C" sz="1100">
                          <a:effectLst/>
                        </a:rPr>
                        <a:t>Coeficiente de correlación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0,543</a:t>
                      </a:r>
                      <a:r>
                        <a:rPr lang="es-EC" sz="1100" baseline="30000">
                          <a:effectLst/>
                        </a:rPr>
                        <a:t>**</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1.000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204612">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s-EC" sz="1100">
                          <a:effectLst/>
                        </a:rPr>
                        <a:t>Sig. (bilateral)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0.000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204612">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s-EC" sz="1100">
                          <a:effectLst/>
                        </a:rPr>
                        <a:t>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276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es-EC" sz="1100">
                          <a:effectLst/>
                        </a:rPr>
                        <a:t>276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r>
              <a:tr h="204612">
                <a:tc gridSpan="5">
                  <a:txBody>
                    <a:bodyPr/>
                    <a:lstStyle/>
                    <a:p>
                      <a:pPr>
                        <a:lnSpc>
                          <a:spcPct val="115000"/>
                        </a:lnSpc>
                        <a:spcAft>
                          <a:spcPts val="0"/>
                        </a:spcAft>
                      </a:pPr>
                      <a:r>
                        <a:rPr lang="es-EC" sz="1100" dirty="0">
                          <a:effectLst/>
                        </a:rPr>
                        <a:t>**. La correlación es significativa en el nivel 0,01 (bilateral).</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0" name="Flecha derecha 9"/>
          <p:cNvSpPr/>
          <p:nvPr/>
        </p:nvSpPr>
        <p:spPr>
          <a:xfrm>
            <a:off x="6004875" y="2300139"/>
            <a:ext cx="395926" cy="1366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6400801" y="2660416"/>
            <a:ext cx="1555422" cy="646331"/>
          </a:xfrm>
          <a:prstGeom prst="rect">
            <a:avLst/>
          </a:prstGeom>
          <a:solidFill>
            <a:schemeClr val="accent4">
              <a:lumMod val="20000"/>
              <a:lumOff val="80000"/>
            </a:schemeClr>
          </a:solidFill>
        </p:spPr>
        <p:txBody>
          <a:bodyPr wrap="square" rtlCol="0">
            <a:spAutoFit/>
          </a:bodyPr>
          <a:lstStyle/>
          <a:p>
            <a:r>
              <a:rPr lang="es-CO" dirty="0" smtClean="0"/>
              <a:t>Correlación positiva media</a:t>
            </a:r>
            <a:endParaRPr lang="en-US" dirty="0"/>
          </a:p>
        </p:txBody>
      </p:sp>
    </p:spTree>
    <p:extLst>
      <p:ext uri="{BB962C8B-B14F-4D97-AF65-F5344CB8AC3E}">
        <p14:creationId xmlns:p14="http://schemas.microsoft.com/office/powerpoint/2010/main" val="1707090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508104" y="92008"/>
            <a:ext cx="3528392" cy="400110"/>
          </a:xfrm>
          <a:prstGeom prst="rect">
            <a:avLst/>
          </a:prstGeom>
          <a:noFill/>
          <a:ln w="9525">
            <a:noFill/>
            <a:miter lim="800000"/>
            <a:headEnd/>
            <a:tailEnd/>
          </a:ln>
        </p:spPr>
        <p:txBody>
          <a:bodyPr wrap="square">
            <a:spAutoFit/>
          </a:bodyPr>
          <a:lstStyle/>
          <a:p>
            <a:pPr algn="r"/>
            <a:r>
              <a:rPr lang="es-ES" sz="2000" b="1" dirty="0" smtClean="0">
                <a:solidFill>
                  <a:srgbClr val="003399"/>
                </a:solidFill>
                <a:latin typeface="+mj-lt"/>
              </a:rPr>
              <a:t>Análisis de Resultados</a:t>
            </a:r>
            <a:endParaRPr lang="es-ES" sz="2000" b="1" dirty="0">
              <a:solidFill>
                <a:srgbClr val="003399"/>
              </a:solidFill>
              <a:latin typeface="+mj-lt"/>
            </a:endParaRPr>
          </a:p>
        </p:txBody>
      </p:sp>
      <p:sp>
        <p:nvSpPr>
          <p:cNvPr id="10" name="Flecha derecha 9"/>
          <p:cNvSpPr/>
          <p:nvPr/>
        </p:nvSpPr>
        <p:spPr>
          <a:xfrm rot="5400000">
            <a:off x="4515439" y="2562750"/>
            <a:ext cx="433634" cy="1366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2047467" y="211379"/>
            <a:ext cx="3368232" cy="369332"/>
          </a:xfrm>
          <a:prstGeom prst="rect">
            <a:avLst/>
          </a:prstGeom>
          <a:solidFill>
            <a:schemeClr val="accent4">
              <a:lumMod val="20000"/>
              <a:lumOff val="80000"/>
            </a:schemeClr>
          </a:solidFill>
        </p:spPr>
        <p:txBody>
          <a:bodyPr wrap="square" rtlCol="0">
            <a:spAutoFit/>
          </a:bodyPr>
          <a:lstStyle/>
          <a:p>
            <a:r>
              <a:rPr lang="es-CO" dirty="0" smtClean="0"/>
              <a:t>Correlación positiva considerable</a:t>
            </a:r>
            <a:endParaRPr lang="en-US" dirty="0"/>
          </a:p>
        </p:txBody>
      </p:sp>
      <p:pic>
        <p:nvPicPr>
          <p:cNvPr id="12" name="Imagen 11"/>
          <p:cNvPicPr/>
          <p:nvPr/>
        </p:nvPicPr>
        <p:blipFill>
          <a:blip r:embed="rId2">
            <a:extLst>
              <a:ext uri="{28A0092B-C50C-407E-A947-70E740481C1C}">
                <a14:useLocalDpi xmlns:a14="http://schemas.microsoft.com/office/drawing/2010/main" val="0"/>
              </a:ext>
            </a:extLst>
          </a:blip>
          <a:srcRect/>
          <a:stretch>
            <a:fillRect/>
          </a:stretch>
        </p:blipFill>
        <p:spPr bwMode="auto">
          <a:xfrm>
            <a:off x="235646" y="612364"/>
            <a:ext cx="6344263" cy="2950588"/>
          </a:xfrm>
          <a:prstGeom prst="rect">
            <a:avLst/>
          </a:prstGeom>
          <a:noFill/>
          <a:ln>
            <a:noFill/>
          </a:ln>
        </p:spPr>
      </p:pic>
      <p:sp>
        <p:nvSpPr>
          <p:cNvPr id="13" name="Flecha derecha 12"/>
          <p:cNvSpPr/>
          <p:nvPr/>
        </p:nvSpPr>
        <p:spPr>
          <a:xfrm>
            <a:off x="6579909" y="2027225"/>
            <a:ext cx="433634" cy="1366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adroTexto 13"/>
          <p:cNvSpPr txBox="1"/>
          <p:nvPr/>
        </p:nvSpPr>
        <p:spPr>
          <a:xfrm>
            <a:off x="2047467" y="3500485"/>
            <a:ext cx="6127422" cy="1477328"/>
          </a:xfrm>
          <a:prstGeom prst="rect">
            <a:avLst/>
          </a:prstGeom>
          <a:solidFill>
            <a:schemeClr val="accent4">
              <a:lumMod val="20000"/>
              <a:lumOff val="80000"/>
            </a:schemeClr>
          </a:solidFill>
        </p:spPr>
        <p:txBody>
          <a:bodyPr wrap="square" rtlCol="0">
            <a:spAutoFit/>
          </a:bodyPr>
          <a:lstStyle/>
          <a:p>
            <a:r>
              <a:rPr lang="es-CO" dirty="0" smtClean="0"/>
              <a:t>Responsabilidad</a:t>
            </a:r>
          </a:p>
          <a:p>
            <a:r>
              <a:rPr lang="es-CO" dirty="0" smtClean="0"/>
              <a:t>Oportunidad de utilizar conocimientos, habilidades y destrezas</a:t>
            </a:r>
          </a:p>
          <a:p>
            <a:r>
              <a:rPr lang="es-CO" dirty="0" smtClean="0"/>
              <a:t>Identificación </a:t>
            </a:r>
          </a:p>
          <a:p>
            <a:r>
              <a:rPr lang="es-CO" dirty="0" smtClean="0"/>
              <a:t>Retroalimentación (jefe, compañeros y usuarios)</a:t>
            </a:r>
          </a:p>
          <a:p>
            <a:endParaRPr lang="en-US" dirty="0"/>
          </a:p>
        </p:txBody>
      </p:sp>
      <p:sp>
        <p:nvSpPr>
          <p:cNvPr id="15" name="CuadroTexto 14"/>
          <p:cNvSpPr txBox="1"/>
          <p:nvPr/>
        </p:nvSpPr>
        <p:spPr>
          <a:xfrm>
            <a:off x="7013543" y="2526002"/>
            <a:ext cx="1734531" cy="369332"/>
          </a:xfrm>
          <a:prstGeom prst="rect">
            <a:avLst/>
          </a:prstGeom>
          <a:solidFill>
            <a:schemeClr val="accent4">
              <a:lumMod val="20000"/>
              <a:lumOff val="80000"/>
            </a:schemeClr>
          </a:solidFill>
        </p:spPr>
        <p:txBody>
          <a:bodyPr wrap="square" rtlCol="0">
            <a:spAutoFit/>
          </a:bodyPr>
          <a:lstStyle/>
          <a:p>
            <a:r>
              <a:rPr lang="es-CO" dirty="0" smtClean="0"/>
              <a:t>Estabilidad</a:t>
            </a:r>
            <a:endParaRPr lang="en-US" dirty="0"/>
          </a:p>
        </p:txBody>
      </p:sp>
    </p:spTree>
    <p:extLst>
      <p:ext uri="{BB962C8B-B14F-4D97-AF65-F5344CB8AC3E}">
        <p14:creationId xmlns:p14="http://schemas.microsoft.com/office/powerpoint/2010/main" val="4153399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508104" y="92008"/>
            <a:ext cx="3528392" cy="400110"/>
          </a:xfrm>
          <a:prstGeom prst="rect">
            <a:avLst/>
          </a:prstGeom>
          <a:noFill/>
          <a:ln w="9525">
            <a:noFill/>
            <a:miter lim="800000"/>
            <a:headEnd/>
            <a:tailEnd/>
          </a:ln>
        </p:spPr>
        <p:txBody>
          <a:bodyPr wrap="square">
            <a:spAutoFit/>
          </a:bodyPr>
          <a:lstStyle/>
          <a:p>
            <a:pPr algn="r"/>
            <a:r>
              <a:rPr lang="es-ES" sz="2000" b="1" dirty="0" smtClean="0">
                <a:solidFill>
                  <a:srgbClr val="003399"/>
                </a:solidFill>
                <a:latin typeface="+mj-lt"/>
              </a:rPr>
              <a:t>Análisis de Resultados</a:t>
            </a:r>
            <a:endParaRPr lang="es-ES" sz="2000" b="1" dirty="0">
              <a:solidFill>
                <a:srgbClr val="003399"/>
              </a:solidFill>
              <a:latin typeface="+mj-lt"/>
            </a:endParaRPr>
          </a:p>
        </p:txBody>
      </p:sp>
      <p:pic>
        <p:nvPicPr>
          <p:cNvPr id="5" name="Imagen 4"/>
          <p:cNvPicPr/>
          <p:nvPr/>
        </p:nvPicPr>
        <p:blipFill>
          <a:blip r:embed="rId2">
            <a:extLst>
              <a:ext uri="{28A0092B-C50C-407E-A947-70E740481C1C}">
                <a14:useLocalDpi xmlns:a14="http://schemas.microsoft.com/office/drawing/2010/main" val="0"/>
              </a:ext>
            </a:extLst>
          </a:blip>
          <a:stretch>
            <a:fillRect/>
          </a:stretch>
        </p:blipFill>
        <p:spPr>
          <a:xfrm>
            <a:off x="0" y="292063"/>
            <a:ext cx="5693790" cy="4128940"/>
          </a:xfrm>
          <a:prstGeom prst="rect">
            <a:avLst/>
          </a:prstGeom>
        </p:spPr>
      </p:pic>
      <p:pic>
        <p:nvPicPr>
          <p:cNvPr id="6" name="Imagen 5"/>
          <p:cNvPicPr/>
          <p:nvPr/>
        </p:nvPicPr>
        <p:blipFill>
          <a:blip r:embed="rId3">
            <a:extLst>
              <a:ext uri="{28A0092B-C50C-407E-A947-70E740481C1C}">
                <a14:useLocalDpi xmlns:a14="http://schemas.microsoft.com/office/drawing/2010/main" val="0"/>
              </a:ext>
            </a:extLst>
          </a:blip>
          <a:stretch>
            <a:fillRect/>
          </a:stretch>
        </p:blipFill>
        <p:spPr>
          <a:xfrm>
            <a:off x="4424294" y="1631705"/>
            <a:ext cx="4719706" cy="3779282"/>
          </a:xfrm>
          <a:prstGeom prst="rect">
            <a:avLst/>
          </a:prstGeom>
        </p:spPr>
      </p:pic>
    </p:spTree>
    <p:extLst>
      <p:ext uri="{BB962C8B-B14F-4D97-AF65-F5344CB8AC3E}">
        <p14:creationId xmlns:p14="http://schemas.microsoft.com/office/powerpoint/2010/main" val="2662212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508104" y="92008"/>
            <a:ext cx="3528392" cy="400110"/>
          </a:xfrm>
          <a:prstGeom prst="rect">
            <a:avLst/>
          </a:prstGeom>
          <a:noFill/>
          <a:ln w="9525">
            <a:noFill/>
            <a:miter lim="800000"/>
            <a:headEnd/>
            <a:tailEnd/>
          </a:ln>
        </p:spPr>
        <p:txBody>
          <a:bodyPr wrap="square">
            <a:spAutoFit/>
          </a:bodyPr>
          <a:lstStyle/>
          <a:p>
            <a:pPr algn="r"/>
            <a:r>
              <a:rPr lang="es-ES" sz="2000" b="1" dirty="0" smtClean="0">
                <a:solidFill>
                  <a:srgbClr val="003399"/>
                </a:solidFill>
                <a:latin typeface="+mj-lt"/>
              </a:rPr>
              <a:t>Análisis de Resultados</a:t>
            </a:r>
            <a:endParaRPr lang="es-ES" sz="2000" b="1" dirty="0">
              <a:solidFill>
                <a:srgbClr val="003399"/>
              </a:solidFill>
              <a:latin typeface="+mj-lt"/>
            </a:endParaRPr>
          </a:p>
        </p:txBody>
      </p:sp>
      <p:pic>
        <p:nvPicPr>
          <p:cNvPr id="4" name="Imagen 3"/>
          <p:cNvPicPr/>
          <p:nvPr/>
        </p:nvPicPr>
        <p:blipFill>
          <a:blip r:embed="rId2">
            <a:extLst>
              <a:ext uri="{28A0092B-C50C-407E-A947-70E740481C1C}">
                <a14:useLocalDpi xmlns:a14="http://schemas.microsoft.com/office/drawing/2010/main" val="0"/>
              </a:ext>
            </a:extLst>
          </a:blip>
          <a:stretch>
            <a:fillRect/>
          </a:stretch>
        </p:blipFill>
        <p:spPr>
          <a:xfrm>
            <a:off x="113122" y="424206"/>
            <a:ext cx="5476973" cy="4334406"/>
          </a:xfrm>
          <a:prstGeom prst="rect">
            <a:avLst/>
          </a:prstGeom>
        </p:spPr>
      </p:pic>
      <p:pic>
        <p:nvPicPr>
          <p:cNvPr id="9" name="Imagen 8"/>
          <p:cNvPicPr/>
          <p:nvPr/>
        </p:nvPicPr>
        <p:blipFill>
          <a:blip r:embed="rId3">
            <a:extLst>
              <a:ext uri="{28A0092B-C50C-407E-A947-70E740481C1C}">
                <a14:useLocalDpi xmlns:a14="http://schemas.microsoft.com/office/drawing/2010/main" val="0"/>
              </a:ext>
            </a:extLst>
          </a:blip>
          <a:stretch>
            <a:fillRect/>
          </a:stretch>
        </p:blipFill>
        <p:spPr>
          <a:xfrm>
            <a:off x="4351667" y="1754576"/>
            <a:ext cx="4792333" cy="3807237"/>
          </a:xfrm>
          <a:prstGeom prst="rect">
            <a:avLst/>
          </a:prstGeom>
        </p:spPr>
      </p:pic>
    </p:spTree>
    <p:extLst>
      <p:ext uri="{BB962C8B-B14F-4D97-AF65-F5344CB8AC3E}">
        <p14:creationId xmlns:p14="http://schemas.microsoft.com/office/powerpoint/2010/main" val="915115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508104" y="92008"/>
            <a:ext cx="3528392" cy="400110"/>
          </a:xfrm>
          <a:prstGeom prst="rect">
            <a:avLst/>
          </a:prstGeom>
          <a:noFill/>
          <a:ln w="9525">
            <a:noFill/>
            <a:miter lim="800000"/>
            <a:headEnd/>
            <a:tailEnd/>
          </a:ln>
        </p:spPr>
        <p:txBody>
          <a:bodyPr wrap="square">
            <a:spAutoFit/>
          </a:bodyPr>
          <a:lstStyle/>
          <a:p>
            <a:pPr algn="r"/>
            <a:r>
              <a:rPr lang="es-ES" sz="2000" b="1" dirty="0" smtClean="0">
                <a:solidFill>
                  <a:srgbClr val="003399"/>
                </a:solidFill>
                <a:latin typeface="+mj-lt"/>
              </a:rPr>
              <a:t>Análisis de Resultados</a:t>
            </a:r>
            <a:endParaRPr lang="es-ES" sz="2000" b="1" dirty="0">
              <a:solidFill>
                <a:srgbClr val="003399"/>
              </a:solidFill>
              <a:latin typeface="+mj-lt"/>
            </a:endParaRPr>
          </a:p>
        </p:txBody>
      </p:sp>
      <p:pic>
        <p:nvPicPr>
          <p:cNvPr id="4" name="Imagen 3"/>
          <p:cNvPicPr/>
          <p:nvPr/>
        </p:nvPicPr>
        <p:blipFill>
          <a:blip r:embed="rId2">
            <a:extLst>
              <a:ext uri="{28A0092B-C50C-407E-A947-70E740481C1C}">
                <a14:useLocalDpi xmlns:a14="http://schemas.microsoft.com/office/drawing/2010/main" val="0"/>
              </a:ext>
            </a:extLst>
          </a:blip>
          <a:stretch>
            <a:fillRect/>
          </a:stretch>
        </p:blipFill>
        <p:spPr>
          <a:xfrm>
            <a:off x="0" y="131804"/>
            <a:ext cx="6025799" cy="4609875"/>
          </a:xfrm>
          <a:prstGeom prst="rect">
            <a:avLst/>
          </a:prstGeom>
        </p:spPr>
      </p:pic>
      <p:pic>
        <p:nvPicPr>
          <p:cNvPr id="6" name="Imagen 5"/>
          <p:cNvPicPr/>
          <p:nvPr/>
        </p:nvPicPr>
        <p:blipFill>
          <a:blip r:embed="rId3">
            <a:extLst>
              <a:ext uri="{28A0092B-C50C-407E-A947-70E740481C1C}">
                <a14:useLocalDpi xmlns:a14="http://schemas.microsoft.com/office/drawing/2010/main" val="0"/>
              </a:ext>
            </a:extLst>
          </a:blip>
          <a:stretch>
            <a:fillRect/>
          </a:stretch>
        </p:blipFill>
        <p:spPr>
          <a:xfrm>
            <a:off x="4524866" y="1715678"/>
            <a:ext cx="4619134" cy="3968684"/>
          </a:xfrm>
          <a:prstGeom prst="rect">
            <a:avLst/>
          </a:prstGeom>
        </p:spPr>
      </p:pic>
    </p:spTree>
    <p:extLst>
      <p:ext uri="{BB962C8B-B14F-4D97-AF65-F5344CB8AC3E}">
        <p14:creationId xmlns:p14="http://schemas.microsoft.com/office/powerpoint/2010/main" val="15284795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flipV="1">
            <a:off x="5326063" y="5530868"/>
            <a:ext cx="3311525" cy="422275"/>
          </a:xfrm>
          <a:prstGeom prst="rect">
            <a:avLst/>
          </a:prstGeom>
          <a:noFill/>
          <a:ln w="9525">
            <a:noFill/>
            <a:miter lim="800000"/>
            <a:headEnd/>
            <a:tailEnd/>
          </a:ln>
        </p:spPr>
        <p:txBody>
          <a:bodyPr rot="10800000">
            <a:spAutoFit/>
          </a:bodyPr>
          <a:lstStyle/>
          <a:p>
            <a:pPr>
              <a:lnSpc>
                <a:spcPct val="120000"/>
              </a:lnSpc>
            </a:pPr>
            <a:endParaRPr lang="es-CO"/>
          </a:p>
        </p:txBody>
      </p:sp>
      <p:sp>
        <p:nvSpPr>
          <p:cNvPr id="6" name="Rectangle 2"/>
          <p:cNvSpPr>
            <a:spLocks noChangeArrowheads="1"/>
          </p:cNvSpPr>
          <p:nvPr/>
        </p:nvSpPr>
        <p:spPr bwMode="auto">
          <a:xfrm>
            <a:off x="5508104" y="148570"/>
            <a:ext cx="3528392" cy="400110"/>
          </a:xfrm>
          <a:prstGeom prst="rect">
            <a:avLst/>
          </a:prstGeom>
          <a:noFill/>
          <a:ln w="9525">
            <a:noFill/>
            <a:miter lim="800000"/>
            <a:headEnd/>
            <a:tailEnd/>
          </a:ln>
        </p:spPr>
        <p:txBody>
          <a:bodyPr wrap="square">
            <a:spAutoFit/>
          </a:bodyPr>
          <a:lstStyle/>
          <a:p>
            <a:pPr algn="r"/>
            <a:r>
              <a:rPr lang="es-CO" sz="2000" b="1" dirty="0" smtClean="0">
                <a:solidFill>
                  <a:srgbClr val="003399"/>
                </a:solidFill>
                <a:latin typeface="+mj-lt"/>
              </a:rPr>
              <a:t>Conclusiones y Discusión</a:t>
            </a:r>
            <a:endParaRPr lang="es-ES" sz="2000" b="1" dirty="0">
              <a:solidFill>
                <a:srgbClr val="003399"/>
              </a:solidFill>
              <a:latin typeface="+mj-lt"/>
            </a:endParaRPr>
          </a:p>
        </p:txBody>
      </p:sp>
      <p:sp>
        <p:nvSpPr>
          <p:cNvPr id="2" name="Rectángulo 1"/>
          <p:cNvSpPr/>
          <p:nvPr/>
        </p:nvSpPr>
        <p:spPr>
          <a:xfrm>
            <a:off x="738142" y="731745"/>
            <a:ext cx="8057066" cy="1477328"/>
          </a:xfrm>
          <a:prstGeom prst="rect">
            <a:avLst/>
          </a:prstGeom>
        </p:spPr>
        <p:txBody>
          <a:bodyPr wrap="square">
            <a:spAutoFit/>
          </a:bodyPr>
          <a:lstStyle/>
          <a:p>
            <a:pPr algn="just"/>
            <a:r>
              <a:rPr lang="es-EC" dirty="0">
                <a:latin typeface="Times New Roman" panose="02020603050405020304" pitchFamily="18" charset="0"/>
                <a:ea typeface="Times New Roman" panose="02020603050405020304" pitchFamily="18" charset="0"/>
              </a:rPr>
              <a:t>Esta investigación proporciona un instrumento confiable para evaluar el grado de gestión de riesgos en los servidores públicos, validado por un coeficiente Alfa de </a:t>
            </a:r>
            <a:r>
              <a:rPr lang="es-EC" dirty="0" err="1">
                <a:latin typeface="Times New Roman" panose="02020603050405020304" pitchFamily="18" charset="0"/>
                <a:ea typeface="Times New Roman" panose="02020603050405020304" pitchFamily="18" charset="0"/>
              </a:rPr>
              <a:t>Cronbach</a:t>
            </a:r>
            <a:r>
              <a:rPr lang="es-EC" dirty="0">
                <a:latin typeface="Times New Roman" panose="02020603050405020304" pitchFamily="18" charset="0"/>
                <a:ea typeface="Times New Roman" panose="02020603050405020304" pitchFamily="18" charset="0"/>
              </a:rPr>
              <a:t> de 0,951, </a:t>
            </a:r>
            <a:r>
              <a:rPr lang="es-EC" dirty="0" smtClean="0">
                <a:latin typeface="Times New Roman" panose="02020603050405020304" pitchFamily="18" charset="0"/>
                <a:ea typeface="Times New Roman" panose="02020603050405020304" pitchFamily="18" charset="0"/>
              </a:rPr>
              <a:t>con </a:t>
            </a:r>
            <a:r>
              <a:rPr lang="es-EC" dirty="0">
                <a:latin typeface="Times New Roman" panose="02020603050405020304" pitchFamily="18" charset="0"/>
                <a:ea typeface="Times New Roman" panose="02020603050405020304" pitchFamily="18" charset="0"/>
              </a:rPr>
              <a:t>276 observaciones, con un mínimo de 3 ítems por cada variable, </a:t>
            </a:r>
            <a:r>
              <a:rPr lang="es-EC" dirty="0" smtClean="0">
                <a:latin typeface="Times New Roman" panose="02020603050405020304" pitchFamily="18" charset="0"/>
                <a:ea typeface="Times New Roman" panose="02020603050405020304" pitchFamily="18" charset="0"/>
              </a:rPr>
              <a:t>consistentes </a:t>
            </a:r>
            <a:r>
              <a:rPr lang="es-EC" dirty="0">
                <a:latin typeface="Times New Roman" panose="02020603050405020304" pitchFamily="18" charset="0"/>
                <a:ea typeface="Times New Roman" panose="02020603050405020304" pitchFamily="18" charset="0"/>
              </a:rPr>
              <a:t>para formar un solo constructo, </a:t>
            </a:r>
            <a:r>
              <a:rPr lang="es-EC" dirty="0" smtClean="0">
                <a:latin typeface="Times New Roman" panose="02020603050405020304" pitchFamily="18" charset="0"/>
                <a:ea typeface="Times New Roman" panose="02020603050405020304" pitchFamily="18" charset="0"/>
              </a:rPr>
              <a:t>dado por el </a:t>
            </a:r>
            <a:r>
              <a:rPr lang="es-EC" dirty="0">
                <a:latin typeface="Times New Roman" panose="02020603050405020304" pitchFamily="18" charset="0"/>
                <a:ea typeface="Times New Roman" panose="02020603050405020304" pitchFamily="18" charset="0"/>
              </a:rPr>
              <a:t>análisis factorial exploratorio.</a:t>
            </a:r>
            <a:endParaRPr lang="en-US" dirty="0"/>
          </a:p>
        </p:txBody>
      </p:sp>
      <p:sp>
        <p:nvSpPr>
          <p:cNvPr id="3" name="Rectángulo 2"/>
          <p:cNvSpPr/>
          <p:nvPr/>
        </p:nvSpPr>
        <p:spPr>
          <a:xfrm>
            <a:off x="738142" y="2413338"/>
            <a:ext cx="7899446" cy="1200329"/>
          </a:xfrm>
          <a:prstGeom prst="rect">
            <a:avLst/>
          </a:prstGeom>
        </p:spPr>
        <p:txBody>
          <a:bodyPr wrap="square">
            <a:spAutoFit/>
          </a:bodyPr>
          <a:lstStyle/>
          <a:p>
            <a:pPr algn="just"/>
            <a:r>
              <a:rPr lang="es-CO" dirty="0">
                <a:latin typeface="Times New Roman" panose="02020603050405020304" pitchFamily="18" charset="0"/>
                <a:ea typeface="Times New Roman" panose="02020603050405020304" pitchFamily="18" charset="0"/>
              </a:rPr>
              <a:t>Las dimensiones que más incidieron en la calificación de la gestión de riesgo fueron, en su orden: evaluación del riesgo, monitoreo y revisión del riesgo, análisis del riesgo, tratamiento del riesgo, comunicación y consulta, identificación del riesgo y análisis de contexto. </a:t>
            </a:r>
            <a:endParaRPr lang="en-US" dirty="0"/>
          </a:p>
        </p:txBody>
      </p:sp>
      <p:sp>
        <p:nvSpPr>
          <p:cNvPr id="8" name="Rectángulo 7"/>
          <p:cNvSpPr/>
          <p:nvPr/>
        </p:nvSpPr>
        <p:spPr>
          <a:xfrm>
            <a:off x="738142" y="3817932"/>
            <a:ext cx="7758179" cy="1477328"/>
          </a:xfrm>
          <a:prstGeom prst="rect">
            <a:avLst/>
          </a:prstGeom>
        </p:spPr>
        <p:txBody>
          <a:bodyPr wrap="square">
            <a:spAutoFit/>
          </a:bodyPr>
          <a:lstStyle/>
          <a:p>
            <a:pPr algn="just"/>
            <a:r>
              <a:rPr lang="es-EC" dirty="0">
                <a:latin typeface="Times New Roman" panose="02020603050405020304" pitchFamily="18" charset="0"/>
                <a:ea typeface="Times New Roman" panose="02020603050405020304" pitchFamily="18" charset="0"/>
              </a:rPr>
              <a:t>El constructo se elaboró con base en los elementos que conforman el proceso para la administración del riesgo definido por el DAFP. El hecho de que todos los ítems para medir la gestión de riesgos formaran un solo grupo como resultado del análisis factorial, confirmó la suficiencia de dichos elementos para una gestión integral de riesgos en las entidades públicas.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64512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31595" y="820132"/>
            <a:ext cx="7701699" cy="1200329"/>
          </a:xfrm>
          <a:prstGeom prst="rect">
            <a:avLst/>
          </a:prstGeom>
        </p:spPr>
        <p:txBody>
          <a:bodyPr wrap="square">
            <a:spAutoFit/>
          </a:bodyPr>
          <a:lstStyle/>
          <a:p>
            <a:pPr algn="just"/>
            <a:r>
              <a:rPr lang="es-EC" dirty="0" smtClean="0">
                <a:latin typeface="Times New Roman" panose="02020603050405020304" pitchFamily="18" charset="0"/>
                <a:ea typeface="Calibri" panose="020F0502020204030204" pitchFamily="34" charset="0"/>
              </a:rPr>
              <a:t>Es </a:t>
            </a:r>
            <a:r>
              <a:rPr lang="es-EC" dirty="0">
                <a:latin typeface="Times New Roman" panose="02020603050405020304" pitchFamily="18" charset="0"/>
                <a:ea typeface="Calibri" panose="020F0502020204030204" pitchFamily="34" charset="0"/>
              </a:rPr>
              <a:t>recomendable aprovechar la asignación del rol de líder en gestión de riesgos, para servidores públicos con experiencia laboral de más de siete años en el sector público, ya que a partir de este número de años se presentaron mejores niveles de gestión de riesgos, así como motivación laboral.</a:t>
            </a:r>
            <a:endParaRPr lang="en-US" dirty="0"/>
          </a:p>
        </p:txBody>
      </p:sp>
      <p:sp>
        <p:nvSpPr>
          <p:cNvPr id="4" name="Rectangle 2"/>
          <p:cNvSpPr>
            <a:spLocks noChangeArrowheads="1"/>
          </p:cNvSpPr>
          <p:nvPr/>
        </p:nvSpPr>
        <p:spPr bwMode="auto">
          <a:xfrm>
            <a:off x="5508104" y="148570"/>
            <a:ext cx="3528392" cy="400110"/>
          </a:xfrm>
          <a:prstGeom prst="rect">
            <a:avLst/>
          </a:prstGeom>
          <a:noFill/>
          <a:ln w="9525">
            <a:noFill/>
            <a:miter lim="800000"/>
            <a:headEnd/>
            <a:tailEnd/>
          </a:ln>
        </p:spPr>
        <p:txBody>
          <a:bodyPr wrap="square">
            <a:spAutoFit/>
          </a:bodyPr>
          <a:lstStyle/>
          <a:p>
            <a:pPr algn="r"/>
            <a:r>
              <a:rPr lang="es-CO" sz="2000" b="1" dirty="0" smtClean="0">
                <a:solidFill>
                  <a:srgbClr val="003399"/>
                </a:solidFill>
                <a:latin typeface="+mj-lt"/>
              </a:rPr>
              <a:t>Conclusiones y Discusión</a:t>
            </a:r>
            <a:endParaRPr lang="es-ES" sz="2000" b="1" dirty="0">
              <a:solidFill>
                <a:srgbClr val="003399"/>
              </a:solidFill>
              <a:latin typeface="+mj-lt"/>
            </a:endParaRPr>
          </a:p>
        </p:txBody>
      </p:sp>
      <p:sp>
        <p:nvSpPr>
          <p:cNvPr id="5" name="Rectángulo 4"/>
          <p:cNvSpPr/>
          <p:nvPr/>
        </p:nvSpPr>
        <p:spPr>
          <a:xfrm>
            <a:off x="631595" y="2083393"/>
            <a:ext cx="7777114" cy="1200329"/>
          </a:xfrm>
          <a:prstGeom prst="rect">
            <a:avLst/>
          </a:prstGeom>
        </p:spPr>
        <p:txBody>
          <a:bodyPr wrap="square">
            <a:spAutoFit/>
          </a:bodyPr>
          <a:lstStyle/>
          <a:p>
            <a:pPr algn="just"/>
            <a:r>
              <a:rPr lang="es-EC" dirty="0">
                <a:latin typeface="Times New Roman" panose="02020603050405020304" pitchFamily="18" charset="0"/>
                <a:ea typeface="Calibri" panose="020F0502020204030204" pitchFamily="34" charset="0"/>
              </a:rPr>
              <a:t>Para los servidores con edades hasta los 26 años, se sugiere incorporar el tema de gestión de riesgos en los procesos de inducción y entrenamiento laboral; también para aquellos servidores con nivel de formación inferior al técnico, a quienes, además, se debería reforzar con estrategias para elevar su motivación. </a:t>
            </a:r>
            <a:endParaRPr lang="en-US" dirty="0"/>
          </a:p>
        </p:txBody>
      </p:sp>
      <p:sp>
        <p:nvSpPr>
          <p:cNvPr id="6" name="Rectángulo 5"/>
          <p:cNvSpPr/>
          <p:nvPr/>
        </p:nvSpPr>
        <p:spPr>
          <a:xfrm>
            <a:off x="641022" y="3318373"/>
            <a:ext cx="7777113" cy="646331"/>
          </a:xfrm>
          <a:prstGeom prst="rect">
            <a:avLst/>
          </a:prstGeom>
        </p:spPr>
        <p:txBody>
          <a:bodyPr wrap="square">
            <a:spAutoFit/>
          </a:bodyPr>
          <a:lstStyle/>
          <a:p>
            <a:pPr algn="just"/>
            <a:r>
              <a:rPr lang="es-EC" dirty="0" smtClean="0">
                <a:latin typeface="Times New Roman" panose="02020603050405020304" pitchFamily="18" charset="0"/>
                <a:ea typeface="Calibri" panose="020F0502020204030204" pitchFamily="34" charset="0"/>
              </a:rPr>
              <a:t>Debería </a:t>
            </a:r>
            <a:r>
              <a:rPr lang="es-EC" dirty="0">
                <a:latin typeface="Times New Roman" panose="02020603050405020304" pitchFamily="18" charset="0"/>
                <a:ea typeface="Calibri" panose="020F0502020204030204" pitchFamily="34" charset="0"/>
              </a:rPr>
              <a:t>asignarse el rol de líder de gestión de riesgos a servidores con nivel de formación </a:t>
            </a:r>
            <a:r>
              <a:rPr lang="es-EC" dirty="0" smtClean="0">
                <a:latin typeface="Times New Roman" panose="02020603050405020304" pitchFamily="18" charset="0"/>
                <a:ea typeface="Calibri" panose="020F0502020204030204" pitchFamily="34" charset="0"/>
              </a:rPr>
              <a:t>de profesional </a:t>
            </a:r>
            <a:r>
              <a:rPr lang="es-EC" dirty="0">
                <a:latin typeface="Times New Roman" panose="02020603050405020304" pitchFamily="18" charset="0"/>
                <a:ea typeface="Calibri" panose="020F0502020204030204" pitchFamily="34" charset="0"/>
              </a:rPr>
              <a:t>universitario </a:t>
            </a:r>
            <a:r>
              <a:rPr lang="es-EC" dirty="0" smtClean="0">
                <a:latin typeface="Times New Roman" panose="02020603050405020304" pitchFamily="18" charset="0"/>
                <a:ea typeface="Calibri" panose="020F0502020204030204" pitchFamily="34" charset="0"/>
              </a:rPr>
              <a:t>en adelante.</a:t>
            </a:r>
            <a:endParaRPr lang="en-US" dirty="0"/>
          </a:p>
        </p:txBody>
      </p:sp>
      <p:sp>
        <p:nvSpPr>
          <p:cNvPr id="7" name="Rectángulo 6"/>
          <p:cNvSpPr/>
          <p:nvPr/>
        </p:nvSpPr>
        <p:spPr>
          <a:xfrm>
            <a:off x="631595" y="4011839"/>
            <a:ext cx="7786540" cy="923330"/>
          </a:xfrm>
          <a:prstGeom prst="rect">
            <a:avLst/>
          </a:prstGeom>
        </p:spPr>
        <p:txBody>
          <a:bodyPr wrap="square">
            <a:spAutoFit/>
          </a:bodyPr>
          <a:lstStyle/>
          <a:p>
            <a:r>
              <a:rPr lang="es-CO" dirty="0" smtClean="0">
                <a:latin typeface="Times New Roman" panose="02020603050405020304" pitchFamily="18" charset="0"/>
                <a:ea typeface="Calibri" panose="020F0502020204030204" pitchFamily="34" charset="0"/>
              </a:rPr>
              <a:t>En </a:t>
            </a:r>
            <a:r>
              <a:rPr lang="es-CO" dirty="0">
                <a:latin typeface="Times New Roman" panose="02020603050405020304" pitchFamily="18" charset="0"/>
                <a:ea typeface="Calibri" panose="020F0502020204030204" pitchFamily="34" charset="0"/>
              </a:rPr>
              <a:t>concordancia con otros </a:t>
            </a:r>
            <a:r>
              <a:rPr lang="es-CO" dirty="0" smtClean="0">
                <a:latin typeface="Times New Roman" panose="02020603050405020304" pitchFamily="18" charset="0"/>
                <a:ea typeface="Calibri" panose="020F0502020204030204" pitchFamily="34" charset="0"/>
              </a:rPr>
              <a:t>estudios y lo anterior, </a:t>
            </a:r>
            <a:r>
              <a:rPr lang="es-CO" dirty="0">
                <a:latin typeface="Times New Roman" panose="02020603050405020304" pitchFamily="18" charset="0"/>
                <a:ea typeface="Calibri" panose="020F0502020204030204" pitchFamily="34" charset="0"/>
              </a:rPr>
              <a:t>estos servidores públicos están más influenciados por factores relativos a las características o el contenido del trabajo, que por los factores del contexto del </a:t>
            </a:r>
            <a:r>
              <a:rPr lang="es-CO" dirty="0" smtClean="0">
                <a:latin typeface="Times New Roman" panose="02020603050405020304" pitchFamily="18" charset="0"/>
                <a:ea typeface="Calibri" panose="020F0502020204030204" pitchFamily="34" charset="0"/>
              </a:rPr>
              <a:t>mismo. </a:t>
            </a:r>
            <a:endParaRPr lang="en-US" dirty="0"/>
          </a:p>
        </p:txBody>
      </p:sp>
      <p:sp>
        <p:nvSpPr>
          <p:cNvPr id="8" name="Rectángulo 7"/>
          <p:cNvSpPr/>
          <p:nvPr/>
        </p:nvSpPr>
        <p:spPr>
          <a:xfrm>
            <a:off x="641022" y="5013339"/>
            <a:ext cx="7692272" cy="646331"/>
          </a:xfrm>
          <a:prstGeom prst="rect">
            <a:avLst/>
          </a:prstGeom>
        </p:spPr>
        <p:txBody>
          <a:bodyPr wrap="square">
            <a:spAutoFit/>
          </a:bodyPr>
          <a:lstStyle/>
          <a:p>
            <a:pPr algn="just"/>
            <a:r>
              <a:rPr lang="es-CO" dirty="0" smtClean="0">
                <a:latin typeface="Times New Roman" panose="02020603050405020304" pitchFamily="18" charset="0"/>
                <a:ea typeface="Calibri" panose="020F0502020204030204" pitchFamily="34" charset="0"/>
              </a:rPr>
              <a:t>El </a:t>
            </a:r>
            <a:r>
              <a:rPr lang="es-CO" dirty="0">
                <a:latin typeface="Times New Roman" panose="02020603050405020304" pitchFamily="18" charset="0"/>
                <a:ea typeface="Calibri" panose="020F0502020204030204" pitchFamily="34" charset="0"/>
              </a:rPr>
              <a:t>factor de remuneración se relacionó de una manera muy baja con dicha variable, seguida por el factor de rigidez de los procedimientos.</a:t>
            </a:r>
            <a:endParaRPr lang="en-US"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896832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31595" y="707008"/>
            <a:ext cx="8069344" cy="2585323"/>
          </a:xfrm>
          <a:prstGeom prst="rect">
            <a:avLst/>
          </a:prstGeom>
        </p:spPr>
        <p:txBody>
          <a:bodyPr wrap="square">
            <a:spAutoFit/>
          </a:bodyPr>
          <a:lstStyle/>
          <a:p>
            <a:pPr algn="just"/>
            <a:r>
              <a:rPr lang="es-CO" dirty="0" smtClean="0"/>
              <a:t>La claridad de objetivos, definida </a:t>
            </a:r>
            <a:r>
              <a:rPr lang="es-CO" dirty="0"/>
              <a:t>inicialmente como parte de los factores de motivación extrínsecos, luego del análisis factorial se clasificó en el grupo de ítems de motivación intrínseca, por proporcionarle al servidor público claridad en cuanto a los objetivos organizacionales y que, junto con una elevada “autonomía” evidenciada, confirman que en los líderes gestores de riesgos el autocontrol les permite experimentar motivación intrínseca y, por tanto, interpretar e interiorizar los objetivos organizacionales para la consecución de los objetivos específicos de su tarea, lo que redunda en un mayor entendimiento de su contribución al logro de los fines del Estado </a:t>
            </a:r>
            <a:endParaRPr lang="en-US" dirty="0"/>
          </a:p>
        </p:txBody>
      </p:sp>
      <p:sp>
        <p:nvSpPr>
          <p:cNvPr id="4" name="Rectangle 2"/>
          <p:cNvSpPr>
            <a:spLocks noChangeArrowheads="1"/>
          </p:cNvSpPr>
          <p:nvPr/>
        </p:nvSpPr>
        <p:spPr bwMode="auto">
          <a:xfrm>
            <a:off x="5508104" y="148570"/>
            <a:ext cx="3528392" cy="400110"/>
          </a:xfrm>
          <a:prstGeom prst="rect">
            <a:avLst/>
          </a:prstGeom>
          <a:noFill/>
          <a:ln w="9525">
            <a:noFill/>
            <a:miter lim="800000"/>
            <a:headEnd/>
            <a:tailEnd/>
          </a:ln>
        </p:spPr>
        <p:txBody>
          <a:bodyPr wrap="square">
            <a:spAutoFit/>
          </a:bodyPr>
          <a:lstStyle/>
          <a:p>
            <a:pPr algn="r"/>
            <a:r>
              <a:rPr lang="es-CO" sz="2000" b="1" dirty="0" smtClean="0">
                <a:solidFill>
                  <a:srgbClr val="003399"/>
                </a:solidFill>
                <a:latin typeface="+mj-lt"/>
              </a:rPr>
              <a:t>Conclusiones y Discusión</a:t>
            </a:r>
            <a:endParaRPr lang="es-ES" sz="2000" b="1" dirty="0">
              <a:solidFill>
                <a:srgbClr val="003399"/>
              </a:solidFill>
              <a:latin typeface="+mj-lt"/>
            </a:endParaRPr>
          </a:p>
        </p:txBody>
      </p:sp>
      <p:sp>
        <p:nvSpPr>
          <p:cNvPr id="2" name="Rectángulo 1"/>
          <p:cNvSpPr/>
          <p:nvPr/>
        </p:nvSpPr>
        <p:spPr>
          <a:xfrm>
            <a:off x="598597" y="3320612"/>
            <a:ext cx="8102342" cy="923330"/>
          </a:xfrm>
          <a:prstGeom prst="rect">
            <a:avLst/>
          </a:prstGeom>
        </p:spPr>
        <p:txBody>
          <a:bodyPr wrap="square">
            <a:spAutoFit/>
          </a:bodyPr>
          <a:lstStyle/>
          <a:p>
            <a:pPr algn="just"/>
            <a:r>
              <a:rPr lang="es-CO" dirty="0"/>
              <a:t>Se sugiere a la administración pública, </a:t>
            </a:r>
            <a:r>
              <a:rPr lang="es-CO" dirty="0" smtClean="0"/>
              <a:t>en la </a:t>
            </a:r>
            <a:r>
              <a:rPr lang="es-CO" dirty="0"/>
              <a:t>gestión del talento humano, </a:t>
            </a:r>
            <a:r>
              <a:rPr lang="es-CO" dirty="0" smtClean="0"/>
              <a:t>tomar </a:t>
            </a:r>
            <a:r>
              <a:rPr lang="es-CO" dirty="0"/>
              <a:t>en cuenta los aspectos relativos a las variables extrínsecas incluidas en el presente </a:t>
            </a:r>
            <a:r>
              <a:rPr lang="es-CO" dirty="0" smtClean="0"/>
              <a:t>estudio, puesto que si genera motivación</a:t>
            </a:r>
            <a:endParaRPr lang="en-US" dirty="0"/>
          </a:p>
        </p:txBody>
      </p:sp>
      <p:sp>
        <p:nvSpPr>
          <p:cNvPr id="8" name="Rectángulo 7"/>
          <p:cNvSpPr/>
          <p:nvPr/>
        </p:nvSpPr>
        <p:spPr>
          <a:xfrm>
            <a:off x="631594" y="4272677"/>
            <a:ext cx="7956225" cy="1477328"/>
          </a:xfrm>
          <a:prstGeom prst="rect">
            <a:avLst/>
          </a:prstGeom>
        </p:spPr>
        <p:txBody>
          <a:bodyPr wrap="square">
            <a:spAutoFit/>
          </a:bodyPr>
          <a:lstStyle/>
          <a:p>
            <a:pPr algn="just"/>
            <a:r>
              <a:rPr lang="es-CO" dirty="0"/>
              <a:t>Los resultados de este estudio </a:t>
            </a:r>
            <a:r>
              <a:rPr lang="es-CO" dirty="0" smtClean="0"/>
              <a:t>sugieren </a:t>
            </a:r>
            <a:r>
              <a:rPr lang="es-CO" dirty="0"/>
              <a:t>a </a:t>
            </a:r>
            <a:r>
              <a:rPr lang="es-CO" dirty="0" smtClean="0"/>
              <a:t>entidades </a:t>
            </a:r>
            <a:r>
              <a:rPr lang="es-CO" dirty="0"/>
              <a:t>públicas del orden territorial hacer efectiva la puesta en marcha de programas de bienestar social y de incentivos en cualquiera de sus modalidades, ya que, en orden de prioridad, los incentivos que tuvieron mayor relación con la calificación general de motivación laboral fueron los recibidos por la entidad, por el jefe y por los compañeros. </a:t>
            </a:r>
            <a:endParaRPr lang="en-US" dirty="0"/>
          </a:p>
        </p:txBody>
      </p:sp>
    </p:spTree>
    <p:extLst>
      <p:ext uri="{BB962C8B-B14F-4D97-AF65-F5344CB8AC3E}">
        <p14:creationId xmlns:p14="http://schemas.microsoft.com/office/powerpoint/2010/main" val="4070625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4696" y="809470"/>
            <a:ext cx="8274570" cy="1576113"/>
          </a:xfrm>
        </p:spPr>
        <p:txBody>
          <a:bodyPr>
            <a:normAutofit/>
          </a:bodyPr>
          <a:lstStyle/>
          <a:p>
            <a:r>
              <a:rPr lang="es-EC" sz="3600" dirty="0"/>
              <a:t>Administración de riesgos y motivación laboral de los servidores públicos en entidades públicas en Medellín</a:t>
            </a:r>
            <a:endParaRPr lang="es-CO" sz="2800" dirty="0"/>
          </a:p>
        </p:txBody>
      </p:sp>
      <p:sp>
        <p:nvSpPr>
          <p:cNvPr id="3" name="2 Subtítulo"/>
          <p:cNvSpPr>
            <a:spLocks noGrp="1"/>
          </p:cNvSpPr>
          <p:nvPr>
            <p:ph type="subTitle" idx="1"/>
          </p:nvPr>
        </p:nvSpPr>
        <p:spPr>
          <a:xfrm>
            <a:off x="524656" y="2841168"/>
            <a:ext cx="8019737" cy="1416040"/>
          </a:xfrm>
        </p:spPr>
        <p:txBody>
          <a:bodyPr>
            <a:noAutofit/>
          </a:bodyPr>
          <a:lstStyle/>
          <a:p>
            <a:r>
              <a:rPr lang="es-CO" dirty="0" err="1" smtClean="0"/>
              <a:t>Edilia</a:t>
            </a:r>
            <a:r>
              <a:rPr lang="es-CO" dirty="0" smtClean="0"/>
              <a:t> de Jesús Morales Osorio </a:t>
            </a:r>
            <a:r>
              <a:rPr lang="es-CO" dirty="0"/>
              <a:t>- </a:t>
            </a:r>
            <a:r>
              <a:rPr lang="es-CO" dirty="0" smtClean="0">
                <a:hlinkClick r:id="rId2"/>
              </a:rPr>
              <a:t>emorale4@eafit.edu.co</a:t>
            </a:r>
            <a:endParaRPr lang="es-CO" dirty="0" smtClean="0"/>
          </a:p>
          <a:p>
            <a:r>
              <a:rPr lang="es-CO" dirty="0" smtClean="0"/>
              <a:t>María </a:t>
            </a:r>
            <a:r>
              <a:rPr lang="es-CO" dirty="0"/>
              <a:t>Victoria Morales Quimbiurco - </a:t>
            </a:r>
            <a:r>
              <a:rPr lang="es-CO" dirty="0" smtClean="0">
                <a:hlinkClick r:id="rId3"/>
              </a:rPr>
              <a:t>mmoral26@eafit.edu.co</a:t>
            </a:r>
            <a:endParaRPr lang="es-CO" dirty="0" smtClean="0"/>
          </a:p>
          <a:p>
            <a:r>
              <a:rPr lang="es-CO" dirty="0" smtClean="0"/>
              <a:t>Sergio </a:t>
            </a:r>
            <a:r>
              <a:rPr lang="es-CO" dirty="0"/>
              <a:t>Alberto Correa </a:t>
            </a:r>
            <a:r>
              <a:rPr lang="es-CO" dirty="0" smtClean="0"/>
              <a:t>Barrera - </a:t>
            </a:r>
            <a:r>
              <a:rPr lang="es-CO" u="sng" dirty="0" smtClean="0">
                <a:hlinkClick r:id="rId4"/>
              </a:rPr>
              <a:t>scorre32@eafit.edu.co</a:t>
            </a:r>
            <a:endParaRPr lang="es-CO" dirty="0"/>
          </a:p>
        </p:txBody>
      </p:sp>
      <p:sp>
        <p:nvSpPr>
          <p:cNvPr id="4" name="3 Rectángulo"/>
          <p:cNvSpPr/>
          <p:nvPr/>
        </p:nvSpPr>
        <p:spPr>
          <a:xfrm>
            <a:off x="441309" y="4534697"/>
            <a:ext cx="8319541" cy="461665"/>
          </a:xfrm>
          <a:prstGeom prst="rect">
            <a:avLst/>
          </a:prstGeom>
        </p:spPr>
        <p:txBody>
          <a:bodyPr wrap="square">
            <a:spAutoFit/>
          </a:bodyPr>
          <a:lstStyle/>
          <a:p>
            <a:pPr algn="ctr"/>
            <a:r>
              <a:rPr lang="es-CO" sz="2400" dirty="0"/>
              <a:t>Asesor de trabajo de grado: </a:t>
            </a:r>
            <a:r>
              <a:rPr lang="es-CO" sz="2400" dirty="0" err="1"/>
              <a:t>Idier</a:t>
            </a:r>
            <a:r>
              <a:rPr lang="es-CO" sz="2400" dirty="0"/>
              <a:t> Alberto Torres </a:t>
            </a:r>
            <a:r>
              <a:rPr lang="es-CO" sz="2400" dirty="0" smtClean="0"/>
              <a:t>Guerra, PSICOL</a:t>
            </a:r>
            <a:endParaRPr lang="es-CO" sz="2400" dirty="0"/>
          </a:p>
        </p:txBody>
      </p:sp>
    </p:spTree>
    <p:extLst>
      <p:ext uri="{BB962C8B-B14F-4D97-AF65-F5344CB8AC3E}">
        <p14:creationId xmlns:p14="http://schemas.microsoft.com/office/powerpoint/2010/main" val="403829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
          <p:cNvSpPr>
            <a:spLocks noChangeArrowheads="1"/>
          </p:cNvSpPr>
          <p:nvPr/>
        </p:nvSpPr>
        <p:spPr bwMode="auto">
          <a:xfrm>
            <a:off x="4562573" y="148570"/>
            <a:ext cx="4473923" cy="400110"/>
          </a:xfrm>
          <a:prstGeom prst="rect">
            <a:avLst/>
          </a:prstGeom>
          <a:noFill/>
          <a:ln w="9525">
            <a:noFill/>
            <a:miter lim="800000"/>
            <a:headEnd/>
            <a:tailEnd/>
          </a:ln>
        </p:spPr>
        <p:txBody>
          <a:bodyPr wrap="square">
            <a:spAutoFit/>
          </a:bodyPr>
          <a:lstStyle/>
          <a:p>
            <a:pPr algn="r"/>
            <a:r>
              <a:rPr lang="es-CO" sz="2000" b="1" dirty="0" smtClean="0">
                <a:solidFill>
                  <a:srgbClr val="003399"/>
                </a:solidFill>
                <a:latin typeface="+mj-lt"/>
              </a:rPr>
              <a:t>Limitaciones y nuevas líneas de estudio</a:t>
            </a:r>
            <a:endParaRPr lang="es-ES" sz="2000" b="1" dirty="0">
              <a:solidFill>
                <a:srgbClr val="003399"/>
              </a:solidFill>
              <a:latin typeface="+mj-lt"/>
            </a:endParaRPr>
          </a:p>
        </p:txBody>
      </p:sp>
      <p:sp>
        <p:nvSpPr>
          <p:cNvPr id="2" name="Rectángulo 1"/>
          <p:cNvSpPr/>
          <p:nvPr/>
        </p:nvSpPr>
        <p:spPr>
          <a:xfrm>
            <a:off x="560890" y="733905"/>
            <a:ext cx="7838391" cy="1200329"/>
          </a:xfrm>
          <a:prstGeom prst="rect">
            <a:avLst/>
          </a:prstGeom>
        </p:spPr>
        <p:txBody>
          <a:bodyPr wrap="square">
            <a:spAutoFit/>
          </a:bodyPr>
          <a:lstStyle/>
          <a:p>
            <a:pPr algn="just"/>
            <a:r>
              <a:rPr lang="es-EC" dirty="0"/>
              <a:t>La falta de estudios empíricos que relacionen la motivación laboral con la gestión de riesgos limitó la comparación de los resultados de este trabajo de investigación en otros contextos, por lo que se recurrió a comparaciones con los referentes teóricos que guiaron </a:t>
            </a:r>
            <a:r>
              <a:rPr lang="es-EC" dirty="0" smtClean="0"/>
              <a:t>la </a:t>
            </a:r>
            <a:r>
              <a:rPr lang="es-EC" dirty="0"/>
              <a:t>investigación. </a:t>
            </a:r>
            <a:endParaRPr lang="en-US" dirty="0"/>
          </a:p>
        </p:txBody>
      </p:sp>
      <p:sp>
        <p:nvSpPr>
          <p:cNvPr id="3" name="Rectángulo 2"/>
          <p:cNvSpPr/>
          <p:nvPr/>
        </p:nvSpPr>
        <p:spPr>
          <a:xfrm>
            <a:off x="560891" y="1935466"/>
            <a:ext cx="7838391" cy="1477328"/>
          </a:xfrm>
          <a:prstGeom prst="rect">
            <a:avLst/>
          </a:prstGeom>
        </p:spPr>
        <p:txBody>
          <a:bodyPr wrap="square">
            <a:spAutoFit/>
          </a:bodyPr>
          <a:lstStyle/>
          <a:p>
            <a:pPr algn="just"/>
            <a:r>
              <a:rPr lang="es-EC" dirty="0" smtClean="0"/>
              <a:t>Seleccionar </a:t>
            </a:r>
            <a:r>
              <a:rPr lang="es-EC" dirty="0"/>
              <a:t>solo a los servidores públicos que laboraban en entidades que presentaran un indicador de desarrollo del nivel de madurez MECI-2015, partiendo de la premisa de que estas entidades evidenciaron prácticas de gestión de riesgos. Se recomienda para futuras investigaciones incluir servidores de todas las entidades públicas en la ciudad de Medellín.</a:t>
            </a:r>
            <a:endParaRPr lang="en-US" dirty="0"/>
          </a:p>
        </p:txBody>
      </p:sp>
      <p:sp>
        <p:nvSpPr>
          <p:cNvPr id="4" name="Rectángulo 3"/>
          <p:cNvSpPr/>
          <p:nvPr/>
        </p:nvSpPr>
        <p:spPr>
          <a:xfrm>
            <a:off x="560890" y="3412794"/>
            <a:ext cx="7838391" cy="1200329"/>
          </a:xfrm>
          <a:prstGeom prst="rect">
            <a:avLst/>
          </a:prstGeom>
        </p:spPr>
        <p:txBody>
          <a:bodyPr wrap="square">
            <a:spAutoFit/>
          </a:bodyPr>
          <a:lstStyle/>
          <a:p>
            <a:pPr algn="just"/>
            <a:r>
              <a:rPr lang="es-EC" dirty="0"/>
              <a:t>El haber indagado por los líderes de programas, proyectos y procesos sin supeditarlo al nivel del empleo, limitó la posibilidad de realizar un análisis de acuerdo con las normas aplicables a los niveles de dichos cargos; se recomienda para futuras investigaciones incluir esta variable demográfica.</a:t>
            </a:r>
            <a:endParaRPr lang="en-US" dirty="0"/>
          </a:p>
        </p:txBody>
      </p:sp>
      <p:sp>
        <p:nvSpPr>
          <p:cNvPr id="5" name="Rectángulo 4"/>
          <p:cNvSpPr/>
          <p:nvPr/>
        </p:nvSpPr>
        <p:spPr>
          <a:xfrm>
            <a:off x="560889" y="4666333"/>
            <a:ext cx="7838392" cy="923330"/>
          </a:xfrm>
          <a:prstGeom prst="rect">
            <a:avLst/>
          </a:prstGeom>
        </p:spPr>
        <p:txBody>
          <a:bodyPr wrap="square">
            <a:spAutoFit/>
          </a:bodyPr>
          <a:lstStyle/>
          <a:p>
            <a:pPr algn="just"/>
            <a:r>
              <a:rPr lang="es-EC" dirty="0" smtClean="0"/>
              <a:t>No contar </a:t>
            </a:r>
            <a:r>
              <a:rPr lang="es-EC" dirty="0"/>
              <a:t>con acceso a información completa, disponible y actualizada de los servidores </a:t>
            </a:r>
            <a:r>
              <a:rPr lang="es-EC" dirty="0" smtClean="0"/>
              <a:t>públicos, </a:t>
            </a:r>
            <a:r>
              <a:rPr lang="es-EC" dirty="0"/>
              <a:t>por lo que fue necesario acudir a los directivos o jefes de oficina de control interno, de auditoría interna o de gestión de riesgos. </a:t>
            </a:r>
            <a:endParaRPr lang="en-US" dirty="0"/>
          </a:p>
        </p:txBody>
      </p:sp>
    </p:spTree>
    <p:extLst>
      <p:ext uri="{BB962C8B-B14F-4D97-AF65-F5344CB8AC3E}">
        <p14:creationId xmlns:p14="http://schemas.microsoft.com/office/powerpoint/2010/main" val="2483456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2815569511"/>
              </p:ext>
            </p:extLst>
          </p:nvPr>
        </p:nvGraphicFramePr>
        <p:xfrm>
          <a:off x="1957457" y="6254"/>
          <a:ext cx="5725388" cy="5870448"/>
        </p:xfrm>
        <a:graphic>
          <a:graphicData uri="http://schemas.openxmlformats.org/drawingml/2006/table">
            <a:tbl>
              <a:tblPr firstRow="1" firstCol="1" bandRow="1">
                <a:tableStyleId>{16D9F66E-5EB9-4882-86FB-DCBF35E3C3E4}</a:tableStyleId>
              </a:tblPr>
              <a:tblGrid>
                <a:gridCol w="5725388"/>
              </a:tblGrid>
              <a:tr h="120870">
                <a:tc>
                  <a:txBody>
                    <a:bodyPr/>
                    <a:lstStyle/>
                    <a:p>
                      <a:pPr algn="ctr">
                        <a:lnSpc>
                          <a:spcPct val="107000"/>
                        </a:lnSpc>
                        <a:spcAft>
                          <a:spcPts val="0"/>
                        </a:spcAft>
                      </a:pPr>
                      <a:r>
                        <a:rPr lang="en-US" sz="1000" b="1" dirty="0" err="1" smtClean="0">
                          <a:effectLst/>
                          <a:latin typeface="Arial" panose="020B0604020202020204" pitchFamily="34" charset="0"/>
                          <a:cs typeface="Arial" panose="020B0604020202020204" pitchFamily="34" charset="0"/>
                        </a:rPr>
                        <a:t>Instituciones</a:t>
                      </a:r>
                      <a:r>
                        <a:rPr lang="en-US" sz="1000" b="1" baseline="0" dirty="0" smtClean="0">
                          <a:effectLst/>
                          <a:latin typeface="Arial" panose="020B0604020202020204" pitchFamily="34" charset="0"/>
                          <a:cs typeface="Arial" panose="020B0604020202020204" pitchFamily="34" charset="0"/>
                        </a:rPr>
                        <a:t> de la </a:t>
                      </a:r>
                      <a:r>
                        <a:rPr lang="en-US" sz="1000" b="1" baseline="0" dirty="0" err="1" smtClean="0">
                          <a:effectLst/>
                          <a:latin typeface="Arial" panose="020B0604020202020204" pitchFamily="34" charset="0"/>
                          <a:cs typeface="Arial" panose="020B0604020202020204" pitchFamily="34" charset="0"/>
                        </a:rPr>
                        <a:t>muestra</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Aeropuerto Olaya Herrera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Agencia de Educación Superior de Medellín - SAPIENCIA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Agencia para la Cooperación Internacional de Medellín - ACI</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Agencia para las Alianzas Público Privadas -APP</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Alcaldía de Medellín</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Área Metropolitana del Valle de Aburrá</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Asociación Canal Local de Televisión de Medellín -Telemedellin</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Beneficencia de Antioquia -BENEDAN</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Colegio Mayor de Antioquia Institución Universitaria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Corporación Hospital Infantil Concejo de Medellín</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E.S.E. Centro de Rehabilitación Integral en Salud Mental de Antioquia Carisma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E.S.E. Hospital General de Medellín</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E.S.E. Hospital La Maria - Medellín</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E.S.E. Metrosalud</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E.S.P Hidroeléctrica Pescadero Ituango S.A.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Empresa de Desarrollo Urbano - EDU</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Empresa de Vivienda de Antioquia - VIVA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Empresa Metro de Medellín Ltda.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dirty="0" err="1">
                          <a:effectLst/>
                          <a:latin typeface="Arial" panose="020B0604020202020204" pitchFamily="34" charset="0"/>
                          <a:cs typeface="Arial" panose="020B0604020202020204" pitchFamily="34" charset="0"/>
                        </a:rPr>
                        <a:t>Empresas</a:t>
                      </a:r>
                      <a:r>
                        <a:rPr lang="en-US" sz="1000" b="0" dirty="0">
                          <a:effectLst/>
                          <a:latin typeface="Arial" panose="020B0604020202020204" pitchFamily="34" charset="0"/>
                          <a:cs typeface="Arial" panose="020B0604020202020204" pitchFamily="34" charset="0"/>
                        </a:rPr>
                        <a:t> </a:t>
                      </a:r>
                      <a:r>
                        <a:rPr lang="en-US" sz="1000" b="0" dirty="0" err="1">
                          <a:effectLst/>
                          <a:latin typeface="Arial" panose="020B0604020202020204" pitchFamily="34" charset="0"/>
                          <a:cs typeface="Arial" panose="020B0604020202020204" pitchFamily="34" charset="0"/>
                        </a:rPr>
                        <a:t>Públicas</a:t>
                      </a:r>
                      <a:r>
                        <a:rPr lang="en-US" sz="1000" b="0" dirty="0">
                          <a:effectLst/>
                          <a:latin typeface="Arial" panose="020B0604020202020204" pitchFamily="34" charset="0"/>
                          <a:cs typeface="Arial" panose="020B0604020202020204" pitchFamily="34" charset="0"/>
                        </a:rPr>
                        <a:t> de </a:t>
                      </a:r>
                      <a:r>
                        <a:rPr lang="en-US" sz="1000" b="0" dirty="0" err="1">
                          <a:effectLst/>
                          <a:latin typeface="Arial" panose="020B0604020202020204" pitchFamily="34" charset="0"/>
                          <a:cs typeface="Arial" panose="020B0604020202020204" pitchFamily="34" charset="0"/>
                        </a:rPr>
                        <a:t>Medellín</a:t>
                      </a:r>
                      <a:endParaRPr lang="en-US" sz="1000" b="0" dirty="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Empresas Varias de Medellín</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Entidad Administradora de Pensiones de Antioquia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Fondo de Valorización del Municipio de Medellín -FONVAL</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Gobernación de Antioquia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Instituto de Cultura y Patrimonio de Antioquia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Instituto de Deportes y Recreación -INDER-</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pt-BR" sz="1000" b="0">
                          <a:effectLst/>
                          <a:latin typeface="Arial" panose="020B0604020202020204" pitchFamily="34" charset="0"/>
                          <a:cs typeface="Arial" panose="020B0604020202020204" pitchFamily="34" charset="0"/>
                        </a:rPr>
                        <a:t>Instituto Departamental de Deportes de Antioquia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s-CO" sz="1000" b="0">
                          <a:effectLst/>
                          <a:latin typeface="Arial" panose="020B0604020202020204" pitchFamily="34" charset="0"/>
                          <a:cs typeface="Arial" panose="020B0604020202020204" pitchFamily="34" charset="0"/>
                        </a:rPr>
                        <a:t>Instituto para el Desarrollo de Antioquia -IDEA-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Instituto Social de Vivienda de Medellín - ISVIMED</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Instituto Tecnológico Metropolitano</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Instituto Tecnológico Pascual Bravo</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Metroplus S.A.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Tecnológico de Antioquia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Televisión de Antioquia Ltda. -TELEANTIOQUIA-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a:effectLst/>
                          <a:latin typeface="Arial" panose="020B0604020202020204" pitchFamily="34" charset="0"/>
                          <a:cs typeface="Arial" panose="020B0604020202020204" pitchFamily="34" charset="0"/>
                        </a:rPr>
                        <a:t>Terminales de Transportes de Medellín S. A.</a:t>
                      </a:r>
                      <a:endParaRPr lang="en-US" sz="1000" b="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r h="120870">
                <a:tc>
                  <a:txBody>
                    <a:bodyPr/>
                    <a:lstStyle/>
                    <a:p>
                      <a:pPr>
                        <a:lnSpc>
                          <a:spcPct val="107000"/>
                        </a:lnSpc>
                        <a:spcAft>
                          <a:spcPts val="0"/>
                        </a:spcAft>
                      </a:pPr>
                      <a:r>
                        <a:rPr lang="en-US" sz="1000" b="0" dirty="0">
                          <a:effectLst/>
                          <a:latin typeface="Arial" panose="020B0604020202020204" pitchFamily="34" charset="0"/>
                          <a:cs typeface="Arial" panose="020B0604020202020204" pitchFamily="34" charset="0"/>
                        </a:rPr>
                        <a:t>Universidad de Antioquia</a:t>
                      </a:r>
                      <a:endParaRPr lang="en-US" sz="1000" b="0" dirty="0">
                        <a:effectLst/>
                        <a:latin typeface="Arial" panose="020B0604020202020204" pitchFamily="34" charset="0"/>
                        <a:ea typeface="Calibri" panose="020F0502020204030204" pitchFamily="34" charset="0"/>
                        <a:cs typeface="Arial" panose="020B0604020202020204" pitchFamily="34" charset="0"/>
                      </a:endParaRPr>
                    </a:p>
                  </a:txBody>
                  <a:tcPr marL="46209" marR="46209" marT="0" marB="0" anchor="ctr"/>
                </a:tc>
              </a:tr>
            </a:tbl>
          </a:graphicData>
        </a:graphic>
      </p:graphicFrame>
      <p:sp>
        <p:nvSpPr>
          <p:cNvPr id="2" name="Botón de acción: Hacia atrás o Anterior 1">
            <a:hlinkClick r:id="" action="ppaction://hlinkshowjump?jump=nextslide" highlightClick="1"/>
          </p:cNvPr>
          <p:cNvSpPr/>
          <p:nvPr/>
        </p:nvSpPr>
        <p:spPr>
          <a:xfrm flipH="1">
            <a:off x="7984503" y="5250730"/>
            <a:ext cx="735291" cy="48076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1100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5508104" y="148570"/>
            <a:ext cx="3528392" cy="400110"/>
          </a:xfrm>
          <a:prstGeom prst="rect">
            <a:avLst/>
          </a:prstGeom>
          <a:noFill/>
          <a:ln w="9525">
            <a:noFill/>
            <a:miter lim="800000"/>
            <a:headEnd/>
            <a:tailEnd/>
          </a:ln>
        </p:spPr>
        <p:txBody>
          <a:bodyPr wrap="square">
            <a:spAutoFit/>
          </a:bodyPr>
          <a:lstStyle/>
          <a:p>
            <a:pPr algn="r"/>
            <a:r>
              <a:rPr lang="es-ES" sz="2000" b="1" dirty="0" smtClean="0">
                <a:solidFill>
                  <a:srgbClr val="003399"/>
                </a:solidFill>
                <a:latin typeface="+mj-lt"/>
              </a:rPr>
              <a:t>Análisis de Resultados</a:t>
            </a:r>
            <a:endParaRPr lang="es-ES" sz="2000" b="1" dirty="0">
              <a:solidFill>
                <a:srgbClr val="003399"/>
              </a:solidFill>
              <a:latin typeface="+mj-lt"/>
            </a:endParaRPr>
          </a:p>
        </p:txBody>
      </p:sp>
      <p:graphicFrame>
        <p:nvGraphicFramePr>
          <p:cNvPr id="3" name="Tabla 2"/>
          <p:cNvGraphicFramePr>
            <a:graphicFrameLocks noGrp="1"/>
          </p:cNvGraphicFramePr>
          <p:nvPr>
            <p:extLst>
              <p:ext uri="{D42A27DB-BD31-4B8C-83A1-F6EECF244321}">
                <p14:modId xmlns:p14="http://schemas.microsoft.com/office/powerpoint/2010/main" val="2170533454"/>
              </p:ext>
            </p:extLst>
          </p:nvPr>
        </p:nvGraphicFramePr>
        <p:xfrm>
          <a:off x="917252" y="1206633"/>
          <a:ext cx="4449450" cy="3195048"/>
        </p:xfrm>
        <a:graphic>
          <a:graphicData uri="http://schemas.openxmlformats.org/drawingml/2006/table">
            <a:tbl>
              <a:tblPr>
                <a:tableStyleId>{5C22544A-7EE6-4342-B048-85BDC9FD1C3A}</a:tableStyleId>
              </a:tblPr>
              <a:tblGrid>
                <a:gridCol w="2061618"/>
                <a:gridCol w="1442301"/>
                <a:gridCol w="945531"/>
              </a:tblGrid>
              <a:tr h="525768">
                <a:tc>
                  <a:txBody>
                    <a:bodyPr/>
                    <a:lstStyle/>
                    <a:p>
                      <a:pPr algn="ctr" fontAlgn="t"/>
                      <a:r>
                        <a:rPr lang="es-CO" sz="1600" b="1" i="0" u="none" strike="noStrike" dirty="0" smtClean="0">
                          <a:solidFill>
                            <a:schemeClr val="tx1"/>
                          </a:solidFill>
                          <a:effectLst/>
                          <a:latin typeface="Arial" panose="020B0604020202020204" pitchFamily="34" charset="0"/>
                        </a:rPr>
                        <a:t>Tipo entidad</a:t>
                      </a:r>
                      <a:endParaRPr lang="en-US" sz="1600" b="1" i="0" u="none" strike="noStrike" dirty="0">
                        <a:solidFill>
                          <a:schemeClr val="tx1"/>
                        </a:solidFill>
                        <a:effectLst/>
                        <a:latin typeface="Arial" panose="020B0604020202020204" pitchFamily="34" charset="0"/>
                      </a:endParaRPr>
                    </a:p>
                  </a:txBody>
                  <a:tcPr marL="7620" marR="7620" marT="7620" marB="0"/>
                </a:tc>
                <a:tc>
                  <a:txBody>
                    <a:bodyPr/>
                    <a:lstStyle/>
                    <a:p>
                      <a:pPr algn="ctr" fontAlgn="t"/>
                      <a:r>
                        <a:rPr lang="es-CO" sz="1600" b="1" i="0" u="none" strike="noStrike" dirty="0" smtClean="0">
                          <a:solidFill>
                            <a:schemeClr val="tx1"/>
                          </a:solidFill>
                          <a:effectLst/>
                          <a:latin typeface="Arial" panose="020B0604020202020204" pitchFamily="34" charset="0"/>
                        </a:rPr>
                        <a:t>Total</a:t>
                      </a:r>
                      <a:r>
                        <a:rPr lang="es-CO" sz="1600" b="1" i="0" u="none" strike="noStrike" baseline="0" dirty="0" smtClean="0">
                          <a:solidFill>
                            <a:schemeClr val="tx1"/>
                          </a:solidFill>
                          <a:effectLst/>
                          <a:latin typeface="Arial" panose="020B0604020202020204" pitchFamily="34" charset="0"/>
                        </a:rPr>
                        <a:t> observaciones</a:t>
                      </a:r>
                      <a:endParaRPr lang="en-US" sz="1600" b="1" i="0" u="none" strike="noStrike" dirty="0">
                        <a:solidFill>
                          <a:schemeClr val="tx1"/>
                        </a:solidFill>
                        <a:effectLst/>
                        <a:latin typeface="Arial" panose="020B0604020202020204" pitchFamily="34" charset="0"/>
                      </a:endParaRPr>
                    </a:p>
                  </a:txBody>
                  <a:tcPr marL="7620" marR="7620" marT="7620" marB="0"/>
                </a:tc>
                <a:tc>
                  <a:txBody>
                    <a:bodyPr/>
                    <a:lstStyle/>
                    <a:p>
                      <a:pPr algn="ctr" fontAlgn="t"/>
                      <a:r>
                        <a:rPr lang="es-CO" sz="1600" b="1" i="0" u="none" strike="noStrike" dirty="0" smtClean="0">
                          <a:solidFill>
                            <a:schemeClr val="tx1"/>
                          </a:solidFill>
                          <a:effectLst/>
                          <a:latin typeface="Arial" panose="020B0604020202020204" pitchFamily="34" charset="0"/>
                        </a:rPr>
                        <a:t>% </a:t>
                      </a:r>
                      <a:r>
                        <a:rPr lang="es-CO" sz="1600" b="1" i="0" u="none" strike="noStrike" dirty="0" err="1" smtClean="0">
                          <a:solidFill>
                            <a:schemeClr val="tx1"/>
                          </a:solidFill>
                          <a:effectLst/>
                          <a:latin typeface="Arial" panose="020B0604020202020204" pitchFamily="34" charset="0"/>
                        </a:rPr>
                        <a:t>particip</a:t>
                      </a:r>
                      <a:r>
                        <a:rPr lang="es-CO" sz="1600" b="1" i="0" u="none" strike="noStrike" dirty="0" smtClean="0">
                          <a:solidFill>
                            <a:schemeClr val="tx1"/>
                          </a:solidFill>
                          <a:effectLst/>
                          <a:latin typeface="Arial" panose="020B0604020202020204" pitchFamily="34" charset="0"/>
                        </a:rPr>
                        <a:t>.</a:t>
                      </a:r>
                      <a:endParaRPr lang="en-US" sz="1600" b="1" i="0" u="none" strike="noStrike" dirty="0">
                        <a:solidFill>
                          <a:schemeClr val="tx1"/>
                        </a:solidFill>
                        <a:effectLst/>
                        <a:latin typeface="Arial" panose="020B0604020202020204" pitchFamily="34" charset="0"/>
                      </a:endParaRPr>
                    </a:p>
                  </a:txBody>
                  <a:tcPr marL="7620" marR="7620" marT="7620" marB="0"/>
                </a:tc>
              </a:tr>
              <a:tr h="266928">
                <a:tc>
                  <a:txBody>
                    <a:bodyPr/>
                    <a:lstStyle/>
                    <a:p>
                      <a:pPr algn="l" fontAlgn="t"/>
                      <a:r>
                        <a:rPr lang="en-US" sz="1600" u="none" strike="noStrike" dirty="0" err="1" smtClean="0">
                          <a:effectLst/>
                        </a:rPr>
                        <a:t>Administración</a:t>
                      </a:r>
                      <a:r>
                        <a:rPr lang="en-US" sz="1600" u="none" strike="noStrike" dirty="0" smtClean="0">
                          <a:effectLst/>
                        </a:rPr>
                        <a:t> </a:t>
                      </a:r>
                      <a:r>
                        <a:rPr lang="en-US" sz="1600" u="none" strike="noStrike" dirty="0" err="1" smtClean="0">
                          <a:effectLst/>
                        </a:rPr>
                        <a:t>Pública</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59</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21%</a:t>
                      </a:r>
                    </a:p>
                  </a:txBody>
                  <a:tcPr marL="7620" marR="7620" marT="7620" marB="0" anchor="b"/>
                </a:tc>
              </a:tr>
              <a:tr h="266928">
                <a:tc>
                  <a:txBody>
                    <a:bodyPr/>
                    <a:lstStyle/>
                    <a:p>
                      <a:pPr algn="l" fontAlgn="t"/>
                      <a:r>
                        <a:rPr lang="en-US" sz="1600" u="none" strike="noStrike" dirty="0" err="1">
                          <a:effectLst/>
                        </a:rPr>
                        <a:t>Educación</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58</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21%</a:t>
                      </a:r>
                    </a:p>
                  </a:txBody>
                  <a:tcPr marL="7620" marR="7620" marT="7620" marB="0" anchor="b"/>
                </a:tc>
              </a:tr>
              <a:tr h="266928">
                <a:tc>
                  <a:txBody>
                    <a:bodyPr/>
                    <a:lstStyle/>
                    <a:p>
                      <a:pPr algn="l" fontAlgn="t"/>
                      <a:r>
                        <a:rPr lang="en-US" sz="1600" u="none" strike="noStrike" dirty="0" err="1">
                          <a:effectLst/>
                        </a:rPr>
                        <a:t>Servicios</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55</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20%</a:t>
                      </a:r>
                    </a:p>
                  </a:txBody>
                  <a:tcPr marL="7620" marR="7620" marT="7620" marB="0" anchor="b"/>
                </a:tc>
              </a:tr>
              <a:tr h="266928">
                <a:tc>
                  <a:txBody>
                    <a:bodyPr/>
                    <a:lstStyle/>
                    <a:p>
                      <a:pPr algn="l" fontAlgn="t"/>
                      <a:r>
                        <a:rPr lang="en-US" sz="1600" u="none" strike="noStrike" dirty="0" err="1">
                          <a:effectLst/>
                        </a:rPr>
                        <a:t>Servicios</a:t>
                      </a:r>
                      <a:r>
                        <a:rPr lang="en-US" sz="1600" u="none" strike="noStrike" dirty="0">
                          <a:effectLst/>
                        </a:rPr>
                        <a:t> </a:t>
                      </a:r>
                      <a:r>
                        <a:rPr lang="en-US" sz="1600" u="none" strike="noStrike" dirty="0" err="1">
                          <a:effectLst/>
                        </a:rPr>
                        <a:t>Públicos</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41</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15%</a:t>
                      </a:r>
                    </a:p>
                  </a:txBody>
                  <a:tcPr marL="7620" marR="7620" marT="7620" marB="0" anchor="b"/>
                </a:tc>
              </a:tr>
              <a:tr h="266928">
                <a:tc>
                  <a:txBody>
                    <a:bodyPr/>
                    <a:lstStyle/>
                    <a:p>
                      <a:pPr algn="l" fontAlgn="t"/>
                      <a:r>
                        <a:rPr lang="en-US" sz="1600" u="none" strike="noStrike" dirty="0" err="1">
                          <a:effectLst/>
                        </a:rPr>
                        <a:t>Transporte</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31</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11%</a:t>
                      </a:r>
                    </a:p>
                  </a:txBody>
                  <a:tcPr marL="7620" marR="7620" marT="7620" marB="0" anchor="b"/>
                </a:tc>
              </a:tr>
              <a:tr h="266928">
                <a:tc>
                  <a:txBody>
                    <a:bodyPr/>
                    <a:lstStyle/>
                    <a:p>
                      <a:pPr algn="l" fontAlgn="t"/>
                      <a:r>
                        <a:rPr lang="en-US" sz="1600" u="none" strike="noStrike" dirty="0" err="1">
                          <a:effectLst/>
                        </a:rPr>
                        <a:t>Salud</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17</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6%</a:t>
                      </a:r>
                    </a:p>
                  </a:txBody>
                  <a:tcPr marL="7620" marR="7620" marT="7620" marB="0" anchor="b"/>
                </a:tc>
              </a:tr>
              <a:tr h="266928">
                <a:tc>
                  <a:txBody>
                    <a:bodyPr/>
                    <a:lstStyle/>
                    <a:p>
                      <a:pPr algn="l" fontAlgn="t"/>
                      <a:r>
                        <a:rPr lang="en-US" sz="1600" u="none" strike="noStrike" dirty="0" err="1">
                          <a:effectLst/>
                        </a:rPr>
                        <a:t>Deporte</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9</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3%</a:t>
                      </a:r>
                    </a:p>
                  </a:txBody>
                  <a:tcPr marL="7620" marR="7620" marT="7620" marB="0" anchor="b"/>
                </a:tc>
              </a:tr>
              <a:tr h="266928">
                <a:tc>
                  <a:txBody>
                    <a:bodyPr/>
                    <a:lstStyle/>
                    <a:p>
                      <a:pPr algn="l" fontAlgn="t"/>
                      <a:r>
                        <a:rPr lang="en-US" sz="1600" u="none" strike="noStrike" dirty="0" err="1">
                          <a:effectLst/>
                        </a:rPr>
                        <a:t>Comunicación</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5</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2%</a:t>
                      </a:r>
                    </a:p>
                  </a:txBody>
                  <a:tcPr marL="7620" marR="7620" marT="7620" marB="0" anchor="b"/>
                </a:tc>
              </a:tr>
              <a:tr h="266928">
                <a:tc>
                  <a:txBody>
                    <a:bodyPr/>
                    <a:lstStyle/>
                    <a:p>
                      <a:pPr algn="l" fontAlgn="t"/>
                      <a:r>
                        <a:rPr lang="en-US" sz="1600" u="none" strike="noStrike" dirty="0" err="1">
                          <a:effectLst/>
                        </a:rPr>
                        <a:t>Cultura</a:t>
                      </a:r>
                      <a:endParaRPr lang="en-US" sz="1600" b="0" i="0" u="none" strike="noStrike" dirty="0">
                        <a:solidFill>
                          <a:srgbClr val="264A60"/>
                        </a:solidFill>
                        <a:effectLst/>
                        <a:latin typeface="Arial" panose="020B0604020202020204" pitchFamily="34" charset="0"/>
                      </a:endParaRPr>
                    </a:p>
                  </a:txBody>
                  <a:tcPr marL="7620" marR="7620" marT="7620" marB="0"/>
                </a:tc>
                <a:tc>
                  <a:txBody>
                    <a:bodyPr/>
                    <a:lstStyle/>
                    <a:p>
                      <a:pPr algn="ctr" fontAlgn="t"/>
                      <a:r>
                        <a:rPr lang="en-US" sz="1600" u="none" strike="noStrike" dirty="0">
                          <a:effectLst/>
                        </a:rPr>
                        <a:t>1</a:t>
                      </a:r>
                      <a:endParaRPr lang="en-US" sz="1600" b="0" i="0" u="none" strike="noStrike" dirty="0">
                        <a:solidFill>
                          <a:srgbClr val="010205"/>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n-US" sz="1600" u="none" strike="noStrike" kern="1200" dirty="0">
                          <a:solidFill>
                            <a:schemeClr val="dk1"/>
                          </a:solidFill>
                          <a:effectLst/>
                          <a:latin typeface="+mn-lt"/>
                          <a:ea typeface="+mn-ea"/>
                          <a:cs typeface="+mn-cs"/>
                        </a:rPr>
                        <a:t>0,4%</a:t>
                      </a:r>
                    </a:p>
                  </a:txBody>
                  <a:tcPr marL="7620" marR="7620" marT="7620" marB="0" anchor="b"/>
                </a:tc>
              </a:tr>
              <a:tr h="266928">
                <a:tc>
                  <a:txBody>
                    <a:bodyPr/>
                    <a:lstStyle/>
                    <a:p>
                      <a:pPr algn="ctr" fontAlgn="t"/>
                      <a:r>
                        <a:rPr lang="es-CO" sz="1600" b="1" i="0" u="none" strike="noStrike" dirty="0" smtClean="0">
                          <a:solidFill>
                            <a:schemeClr val="tx1"/>
                          </a:solidFill>
                          <a:effectLst/>
                          <a:latin typeface="Arial" panose="020B0604020202020204" pitchFamily="34" charset="0"/>
                        </a:rPr>
                        <a:t>Total</a:t>
                      </a:r>
                      <a:endParaRPr lang="en-US" sz="1600" b="1" i="0" u="none" strike="noStrike" dirty="0">
                        <a:solidFill>
                          <a:schemeClr val="tx1"/>
                        </a:solidFill>
                        <a:effectLst/>
                        <a:latin typeface="Arial" panose="020B0604020202020204" pitchFamily="34" charset="0"/>
                      </a:endParaRPr>
                    </a:p>
                  </a:txBody>
                  <a:tcPr marL="7620" marR="7620" marT="7620" marB="0"/>
                </a:tc>
                <a:tc>
                  <a:txBody>
                    <a:bodyPr/>
                    <a:lstStyle/>
                    <a:p>
                      <a:pPr algn="ctr" fontAlgn="t"/>
                      <a:r>
                        <a:rPr lang="es-CO" sz="1600" b="1" i="0" u="none" strike="noStrike" dirty="0" smtClean="0">
                          <a:solidFill>
                            <a:schemeClr val="tx1"/>
                          </a:solidFill>
                          <a:effectLst/>
                          <a:latin typeface="Arial" panose="020B0604020202020204" pitchFamily="34" charset="0"/>
                        </a:rPr>
                        <a:t>276</a:t>
                      </a:r>
                      <a:endParaRPr lang="en-US" sz="1600" b="1" i="0" u="none" strike="noStrike" dirty="0">
                        <a:solidFill>
                          <a:schemeClr val="tx1"/>
                        </a:solidFill>
                        <a:effectLst/>
                        <a:latin typeface="Arial" panose="020B0604020202020204" pitchFamily="34" charset="0"/>
                      </a:endParaRPr>
                    </a:p>
                  </a:txBody>
                  <a:tcPr marL="7620" marR="7620" marT="7620" marB="0"/>
                </a:tc>
                <a:tc>
                  <a:txBody>
                    <a:bodyPr/>
                    <a:lstStyle/>
                    <a:p>
                      <a:pPr marL="0" algn="ctr" defTabSz="914400" rtl="0" eaLnBrk="1" fontAlgn="t" latinLnBrk="0" hangingPunct="1"/>
                      <a:r>
                        <a:rPr lang="es-CO" sz="1600" b="1" u="none" strike="noStrike" kern="1200" dirty="0" smtClean="0">
                          <a:solidFill>
                            <a:schemeClr val="tx1"/>
                          </a:solidFill>
                          <a:effectLst/>
                          <a:latin typeface="+mn-lt"/>
                          <a:ea typeface="+mn-ea"/>
                          <a:cs typeface="+mn-cs"/>
                        </a:rPr>
                        <a:t>100%</a:t>
                      </a:r>
                      <a:endParaRPr lang="en-US" sz="1600" b="1" u="none" strike="noStrike" kern="1200" dirty="0">
                        <a:solidFill>
                          <a:schemeClr val="tx1"/>
                        </a:solidFill>
                        <a:effectLst/>
                        <a:latin typeface="+mn-lt"/>
                        <a:ea typeface="+mn-ea"/>
                        <a:cs typeface="+mn-cs"/>
                      </a:endParaRPr>
                    </a:p>
                  </a:txBody>
                  <a:tcPr marL="7620" marR="7620" marT="7620" marB="0"/>
                </a:tc>
              </a:tr>
            </a:tbl>
          </a:graphicData>
        </a:graphic>
      </p:graphicFrame>
      <p:sp>
        <p:nvSpPr>
          <p:cNvPr id="5" name="Botón de acción: Hacia atrás o Anterior 4">
            <a:hlinkClick r:id="rId2" action="ppaction://hlinksldjump" highlightClick="1"/>
          </p:cNvPr>
          <p:cNvSpPr/>
          <p:nvPr/>
        </p:nvSpPr>
        <p:spPr>
          <a:xfrm>
            <a:off x="7890234" y="5279011"/>
            <a:ext cx="829559" cy="48076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9923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4696" y="716436"/>
            <a:ext cx="8274570" cy="918458"/>
          </a:xfrm>
        </p:spPr>
        <p:txBody>
          <a:bodyPr>
            <a:normAutofit/>
          </a:bodyPr>
          <a:lstStyle/>
          <a:p>
            <a:r>
              <a:rPr lang="es-EC" sz="2800" dirty="0"/>
              <a:t>Administración de riesgos y motivación laboral de los servidores públicos en entidades públicas en Medellín</a:t>
            </a:r>
            <a:endParaRPr lang="es-CO" sz="2800" dirty="0"/>
          </a:p>
        </p:txBody>
      </p:sp>
      <p:sp>
        <p:nvSpPr>
          <p:cNvPr id="3" name="2 Subtítulo"/>
          <p:cNvSpPr>
            <a:spLocks noGrp="1"/>
          </p:cNvSpPr>
          <p:nvPr>
            <p:ph type="subTitle" idx="1"/>
          </p:nvPr>
        </p:nvSpPr>
        <p:spPr>
          <a:xfrm>
            <a:off x="524656" y="1913641"/>
            <a:ext cx="8416144" cy="2780279"/>
          </a:xfrm>
        </p:spPr>
        <p:txBody>
          <a:bodyPr>
            <a:noAutofit/>
          </a:bodyPr>
          <a:lstStyle/>
          <a:p>
            <a:r>
              <a:rPr lang="es-CO" dirty="0" smtClean="0"/>
              <a:t>Contexto</a:t>
            </a:r>
          </a:p>
          <a:p>
            <a:r>
              <a:rPr lang="es-CO" dirty="0" smtClean="0"/>
              <a:t>Antecedentes</a:t>
            </a:r>
          </a:p>
          <a:p>
            <a:r>
              <a:rPr lang="es-CO" dirty="0" smtClean="0"/>
              <a:t>Aspectos metodológicos</a:t>
            </a:r>
          </a:p>
          <a:p>
            <a:r>
              <a:rPr lang="es-CO" dirty="0" smtClean="0"/>
              <a:t>Selección y tamaño de la muestra </a:t>
            </a:r>
            <a:r>
              <a:rPr lang="es-CO" dirty="0" smtClean="0">
                <a:solidFill>
                  <a:srgbClr val="FF0000"/>
                </a:solidFill>
              </a:rPr>
              <a:t>(podría ser parte de la anterior)</a:t>
            </a:r>
          </a:p>
          <a:p>
            <a:r>
              <a:rPr lang="es-CO" dirty="0" smtClean="0"/>
              <a:t>Análisis y resultados </a:t>
            </a:r>
          </a:p>
          <a:p>
            <a:r>
              <a:rPr lang="es-CO" dirty="0" smtClean="0"/>
              <a:t>Conclusiones </a:t>
            </a:r>
          </a:p>
          <a:p>
            <a:r>
              <a:rPr lang="es-CO" dirty="0" smtClean="0"/>
              <a:t>Limitaciones </a:t>
            </a:r>
          </a:p>
          <a:p>
            <a:endParaRPr lang="es-CO" dirty="0" smtClean="0">
              <a:solidFill>
                <a:srgbClr val="FF0000"/>
              </a:solidFill>
            </a:endParaRPr>
          </a:p>
          <a:p>
            <a:endParaRPr lang="es-CO" dirty="0" smtClean="0"/>
          </a:p>
          <a:p>
            <a:endParaRPr lang="es-CO" dirty="0" smtClean="0"/>
          </a:p>
        </p:txBody>
      </p:sp>
    </p:spTree>
    <p:extLst>
      <p:ext uri="{BB962C8B-B14F-4D97-AF65-F5344CB8AC3E}">
        <p14:creationId xmlns:p14="http://schemas.microsoft.com/office/powerpoint/2010/main" val="2993606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973939199"/>
              </p:ext>
            </p:extLst>
          </p:nvPr>
        </p:nvGraphicFramePr>
        <p:xfrm>
          <a:off x="347472" y="384048"/>
          <a:ext cx="8449056" cy="5340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3305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2"/>
          <p:cNvSpPr>
            <a:spLocks noChangeArrowheads="1"/>
          </p:cNvSpPr>
          <p:nvPr/>
        </p:nvSpPr>
        <p:spPr bwMode="auto">
          <a:xfrm>
            <a:off x="152706" y="148570"/>
            <a:ext cx="8883790" cy="584775"/>
          </a:xfrm>
          <a:prstGeom prst="rect">
            <a:avLst/>
          </a:prstGeom>
          <a:noFill/>
          <a:ln w="9525">
            <a:noFill/>
            <a:miter lim="800000"/>
            <a:headEnd/>
            <a:tailEnd/>
          </a:ln>
        </p:spPr>
        <p:txBody>
          <a:bodyPr wrap="square">
            <a:spAutoFit/>
          </a:bodyPr>
          <a:lstStyle/>
          <a:p>
            <a:pPr algn="r"/>
            <a:r>
              <a:rPr lang="es-CO" sz="3200" b="1" dirty="0" smtClean="0">
                <a:solidFill>
                  <a:srgbClr val="003399"/>
                </a:solidFill>
                <a:latin typeface="+mj-lt"/>
              </a:rPr>
              <a:t>Antecedentes</a:t>
            </a:r>
            <a:endParaRPr lang="es-ES" sz="3200" b="1" dirty="0">
              <a:solidFill>
                <a:srgbClr val="003399"/>
              </a:solidFill>
              <a:latin typeface="+mj-lt"/>
            </a:endParaRPr>
          </a:p>
        </p:txBody>
      </p:sp>
      <p:graphicFrame>
        <p:nvGraphicFramePr>
          <p:cNvPr id="5" name="4 Diagrama"/>
          <p:cNvGraphicFramePr/>
          <p:nvPr>
            <p:extLst>
              <p:ext uri="{D42A27DB-BD31-4B8C-83A1-F6EECF244321}">
                <p14:modId xmlns:p14="http://schemas.microsoft.com/office/powerpoint/2010/main" val="3888452609"/>
              </p:ext>
            </p:extLst>
          </p:nvPr>
        </p:nvGraphicFramePr>
        <p:xfrm>
          <a:off x="152706" y="896112"/>
          <a:ext cx="8883790" cy="482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7025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2"/>
          <p:cNvSpPr>
            <a:spLocks noChangeArrowheads="1"/>
          </p:cNvSpPr>
          <p:nvPr/>
        </p:nvSpPr>
        <p:spPr bwMode="auto">
          <a:xfrm>
            <a:off x="152706" y="148570"/>
            <a:ext cx="8883790" cy="584775"/>
          </a:xfrm>
          <a:prstGeom prst="rect">
            <a:avLst/>
          </a:prstGeom>
          <a:noFill/>
          <a:ln w="9525">
            <a:noFill/>
            <a:miter lim="800000"/>
            <a:headEnd/>
            <a:tailEnd/>
          </a:ln>
        </p:spPr>
        <p:txBody>
          <a:bodyPr wrap="square">
            <a:spAutoFit/>
          </a:bodyPr>
          <a:lstStyle/>
          <a:p>
            <a:pPr algn="r"/>
            <a:r>
              <a:rPr lang="es-CO" sz="3200" b="1" dirty="0" smtClean="0">
                <a:solidFill>
                  <a:srgbClr val="003399"/>
                </a:solidFill>
                <a:latin typeface="+mj-lt"/>
              </a:rPr>
              <a:t>Antecedentes</a:t>
            </a:r>
            <a:endParaRPr lang="es-ES" sz="3200" b="1" dirty="0">
              <a:solidFill>
                <a:srgbClr val="003399"/>
              </a:solidFill>
              <a:latin typeface="+mj-lt"/>
            </a:endParaRPr>
          </a:p>
        </p:txBody>
      </p:sp>
      <p:graphicFrame>
        <p:nvGraphicFramePr>
          <p:cNvPr id="5" name="4 Diagrama"/>
          <p:cNvGraphicFramePr/>
          <p:nvPr>
            <p:extLst>
              <p:ext uri="{D42A27DB-BD31-4B8C-83A1-F6EECF244321}">
                <p14:modId xmlns:p14="http://schemas.microsoft.com/office/powerpoint/2010/main" val="3266924133"/>
              </p:ext>
            </p:extLst>
          </p:nvPr>
        </p:nvGraphicFramePr>
        <p:xfrm>
          <a:off x="310896" y="896112"/>
          <a:ext cx="8522208" cy="482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8755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2849880128"/>
              </p:ext>
            </p:extLst>
          </p:nvPr>
        </p:nvGraphicFramePr>
        <p:xfrm>
          <a:off x="347472" y="365760"/>
          <a:ext cx="8595360" cy="5095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a:spLocks noChangeArrowheads="1"/>
          </p:cNvSpPr>
          <p:nvPr/>
        </p:nvSpPr>
        <p:spPr bwMode="auto">
          <a:xfrm>
            <a:off x="199841" y="35446"/>
            <a:ext cx="8883790" cy="584775"/>
          </a:xfrm>
          <a:prstGeom prst="rect">
            <a:avLst/>
          </a:prstGeom>
          <a:noFill/>
          <a:ln w="9525">
            <a:noFill/>
            <a:miter lim="800000"/>
            <a:headEnd/>
            <a:tailEnd/>
          </a:ln>
        </p:spPr>
        <p:txBody>
          <a:bodyPr wrap="square">
            <a:spAutoFit/>
          </a:bodyPr>
          <a:lstStyle/>
          <a:p>
            <a:pPr algn="r"/>
            <a:r>
              <a:rPr lang="es-CO" sz="3200" b="1" dirty="0" smtClean="0">
                <a:solidFill>
                  <a:srgbClr val="003399"/>
                </a:solidFill>
                <a:latin typeface="+mj-lt"/>
              </a:rPr>
              <a:t>Aspectos metodológicos</a:t>
            </a:r>
            <a:endParaRPr lang="es-ES" sz="3200" b="1" dirty="0">
              <a:solidFill>
                <a:srgbClr val="003399"/>
              </a:solidFill>
              <a:latin typeface="+mj-lt"/>
            </a:endParaRPr>
          </a:p>
        </p:txBody>
      </p:sp>
    </p:spTree>
    <p:extLst>
      <p:ext uri="{BB962C8B-B14F-4D97-AF65-F5344CB8AC3E}">
        <p14:creationId xmlns:p14="http://schemas.microsoft.com/office/powerpoint/2010/main" val="3893634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3214658493"/>
              </p:ext>
            </p:extLst>
          </p:nvPr>
        </p:nvGraphicFramePr>
        <p:xfrm>
          <a:off x="347472" y="420624"/>
          <a:ext cx="8449056" cy="5040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1116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3356620662"/>
              </p:ext>
            </p:extLst>
          </p:nvPr>
        </p:nvGraphicFramePr>
        <p:xfrm>
          <a:off x="310896" y="402336"/>
          <a:ext cx="8631936" cy="5230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4078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715917811DA3BE429B694EB7A5BC53A2" ma:contentTypeVersion="0" ma:contentTypeDescription="Crear nuevo documento." ma:contentTypeScope="" ma:versionID="f8ca4cfb092ddfb1aed4d8b3637e1628">
  <xsd:schema xmlns:xsd="http://www.w3.org/2001/XMLSchema" xmlns:xs="http://www.w3.org/2001/XMLSchema" xmlns:p="http://schemas.microsoft.com/office/2006/metadata/properties" targetNamespace="http://schemas.microsoft.com/office/2006/metadata/properties" ma:root="true" ma:fieldsID="ebba8a198e9bb40c3eeca6d0bd41257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0F96B63-6CA0-4BAE-B7A3-CB5D9F3EF43C}">
  <ds:schemaRefs>
    <ds:schemaRef ds:uri="http://schemas.microsoft.com/sharepoint/v3/contenttype/forms"/>
  </ds:schemaRefs>
</ds:datastoreItem>
</file>

<file path=customXml/itemProps2.xml><?xml version="1.0" encoding="utf-8"?>
<ds:datastoreItem xmlns:ds="http://schemas.openxmlformats.org/officeDocument/2006/customXml" ds:itemID="{2231D0C5-0CEC-4280-87CA-DF12A40267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92CC2F8-0011-4F85-A090-98897AFED4B1}">
  <ds:schemaRefs>
    <ds:schemaRef ds:uri="http://www.w3.org/XML/1998/namespace"/>
    <ds:schemaRef ds:uri="http://purl.org/dc/dcmitype/"/>
    <ds:schemaRef ds:uri="http://purl.org/dc/term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2834</TotalTime>
  <Words>2173</Words>
  <Application>Microsoft Office PowerPoint</Application>
  <PresentationFormat>Presentación en pantalla (4:3)</PresentationFormat>
  <Paragraphs>263</Paragraphs>
  <Slides>22</Slides>
  <Notes>0</Notes>
  <HiddenSlides>1</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Presentación de PowerPoint</vt:lpstr>
      <vt:lpstr>Administración de riesgos y motivación laboral de los servidores públicos en entidades públicas en Medellín</vt:lpstr>
      <vt:lpstr>Administración de riesgos y motivación laboral de los servidores públicos en entidades públicas en Medellín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 Patricia Giraldo Ramirez</dc:creator>
  <cp:lastModifiedBy>Sergio Alberto Correa Barrera</cp:lastModifiedBy>
  <cp:revision>95</cp:revision>
  <dcterms:created xsi:type="dcterms:W3CDTF">2015-01-20T20:40:07Z</dcterms:created>
  <dcterms:modified xsi:type="dcterms:W3CDTF">2017-07-04T18:59:28Z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0x010100715917811DA3BE429B694EB7A5BC53A2</vt:lpwstr>
  </property>
</Properties>
</file>